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74" r:id="rId3"/>
    <p:sldId id="279" r:id="rId4"/>
    <p:sldId id="275" r:id="rId5"/>
    <p:sldId id="263" r:id="rId6"/>
    <p:sldId id="289" r:id="rId7"/>
    <p:sldId id="283" r:id="rId8"/>
    <p:sldId id="290" r:id="rId9"/>
    <p:sldId id="286" r:id="rId10"/>
    <p:sldId id="287" r:id="rId11"/>
    <p:sldId id="288" r:id="rId12"/>
    <p:sldId id="268" r:id="rId13"/>
    <p:sldId id="258" r:id="rId14"/>
    <p:sldId id="265" r:id="rId15"/>
    <p:sldId id="277" r:id="rId16"/>
    <p:sldId id="278" r:id="rId17"/>
    <p:sldId id="282" r:id="rId18"/>
    <p:sldId id="284" r:id="rId19"/>
    <p:sldId id="270" r:id="rId20"/>
    <p:sldId id="291" r:id="rId21"/>
    <p:sldId id="292" r:id="rId22"/>
    <p:sldId id="269" r:id="rId23"/>
    <p:sldId id="267" r:id="rId24"/>
    <p:sldId id="271" r:id="rId25"/>
    <p:sldId id="272" r:id="rId26"/>
    <p:sldId id="280" r:id="rId27"/>
    <p:sldId id="293" r:id="rId28"/>
    <p:sldId id="273"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LuSotkYVQxRmMXIjxTOTw==" hashData="BGmQwnNShKJ42de7Gkpc2PPsc5plhSnfRgelC+C1jaPWBE1X/gwhIPCo1v2ve3WcawTtnhpn2ko1BWJws1g5V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99" autoAdjust="0"/>
  </p:normalViewPr>
  <p:slideViewPr>
    <p:cSldViewPr snapToGrid="0">
      <p:cViewPr varScale="1">
        <p:scale>
          <a:sx n="103" d="100"/>
          <a:sy n="103" d="100"/>
        </p:scale>
        <p:origin x="8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FDA9C-F148-4118-8DEF-B96F4AA2BE13}"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2988836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FDA9C-F148-4118-8DEF-B96F4AA2BE13}"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199258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FDA9C-F148-4118-8DEF-B96F4AA2BE13}"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340782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FDA9C-F148-4118-8DEF-B96F4AA2BE13}"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303847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FDA9C-F148-4118-8DEF-B96F4AA2BE13}"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185657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FDA9C-F148-4118-8DEF-B96F4AA2BE13}"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267632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FDA9C-F148-4118-8DEF-B96F4AA2BE13}" type="datetimeFigureOut">
              <a:rPr lang="en-US" smtClean="0"/>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411262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FDA9C-F148-4118-8DEF-B96F4AA2BE13}" type="datetimeFigureOut">
              <a:rPr lang="en-US" smtClean="0"/>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7874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FDA9C-F148-4118-8DEF-B96F4AA2BE13}" type="datetimeFigureOut">
              <a:rPr lang="en-US" smtClean="0"/>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208177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FDA9C-F148-4118-8DEF-B96F4AA2BE13}"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228047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FDA9C-F148-4118-8DEF-B96F4AA2BE13}"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4F1B6-602B-420E-B73C-275DB40C2494}" type="slidenum">
              <a:rPr lang="en-US" smtClean="0"/>
              <a:t>‹#›</a:t>
            </a:fld>
            <a:endParaRPr lang="en-US"/>
          </a:p>
        </p:txBody>
      </p:sp>
    </p:spTree>
    <p:extLst>
      <p:ext uri="{BB962C8B-B14F-4D97-AF65-F5344CB8AC3E}">
        <p14:creationId xmlns:p14="http://schemas.microsoft.com/office/powerpoint/2010/main" val="410571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FDA9C-F148-4118-8DEF-B96F4AA2BE13}" type="datetimeFigureOut">
              <a:rPr lang="en-US" smtClean="0"/>
              <a:t>8/29/2023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4F1B6-602B-420E-B73C-275DB40C2494}" type="slidenum">
              <a:rPr lang="en-US" smtClean="0"/>
              <a:t>‹#›</a:t>
            </a:fld>
            <a:endParaRPr lang="en-US"/>
          </a:p>
        </p:txBody>
      </p:sp>
    </p:spTree>
    <p:extLst>
      <p:ext uri="{BB962C8B-B14F-4D97-AF65-F5344CB8AC3E}">
        <p14:creationId xmlns:p14="http://schemas.microsoft.com/office/powerpoint/2010/main" val="1821310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paypal.com/US/fundraiser/charity/4323636" TargetMode="External"/><Relationship Id="rId2" Type="http://schemas.openxmlformats.org/officeDocument/2006/relationships/hyperlink" Target="http://www.darkecountyfirechiefs.org/" TargetMode="Externa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gofundme.com/f/chiefs-campaignregional-fire-training-facilit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err="1" smtClean="0">
                <a:latin typeface="Times New Roman" panose="02020603050405020304" pitchFamily="18" charset="0"/>
                <a:cs typeface="Times New Roman" panose="02020603050405020304" pitchFamily="18" charset="0"/>
              </a:rPr>
              <a:t>Darke</a:t>
            </a:r>
            <a:r>
              <a:rPr lang="en-US" b="1" dirty="0" smtClean="0">
                <a:latin typeface="Times New Roman" panose="02020603050405020304" pitchFamily="18" charset="0"/>
                <a:cs typeface="Times New Roman" panose="02020603050405020304" pitchFamily="18" charset="0"/>
              </a:rPr>
              <a:t> County Association of Fire Chiefs</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73581" y="1509064"/>
            <a:ext cx="5444837" cy="4913115"/>
          </a:xfrm>
        </p:spPr>
      </p:pic>
    </p:spTree>
    <p:extLst>
      <p:ext uri="{BB962C8B-B14F-4D97-AF65-F5344CB8AC3E}">
        <p14:creationId xmlns:p14="http://schemas.microsoft.com/office/powerpoint/2010/main" val="2317692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374074"/>
            <a:ext cx="10515600" cy="897773"/>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Firefighter I Certification</a:t>
            </a:r>
            <a:endParaRPr lang="en-US" b="1"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831850" y="1421477"/>
            <a:ext cx="10515600" cy="4668174"/>
          </a:xfrm>
        </p:spPr>
        <p:txBody>
          <a:bodyPr>
            <a:normAutofit fontScale="92500" lnSpcReduction="10000"/>
          </a:bodyPr>
          <a:lstStyle/>
          <a:p>
            <a:r>
              <a:rPr lang="en-US" b="1" dirty="0" smtClean="0">
                <a:solidFill>
                  <a:schemeClr val="tx1"/>
                </a:solidFill>
                <a:latin typeface="Times New Roman" panose="02020603050405020304" pitchFamily="18" charset="0"/>
                <a:cs typeface="Times New Roman" panose="02020603050405020304" pitchFamily="18" charset="0"/>
              </a:rPr>
              <a:t>The Firefighter I (FFI) certification (160-hour course) is the minimum level of certification </a:t>
            </a:r>
            <a:r>
              <a:rPr lang="en-US" b="1" u="sng" dirty="0" smtClean="0">
                <a:solidFill>
                  <a:srgbClr val="FF0000"/>
                </a:solidFill>
                <a:latin typeface="Times New Roman" panose="02020603050405020304" pitchFamily="18" charset="0"/>
                <a:cs typeface="Times New Roman" panose="02020603050405020304" pitchFamily="18" charset="0"/>
              </a:rPr>
              <a:t>recommended</a:t>
            </a:r>
            <a:r>
              <a:rPr lang="en-US" b="1" dirty="0" smtClean="0">
                <a:solidFill>
                  <a:schemeClr val="tx1"/>
                </a:solidFill>
                <a:latin typeface="Times New Roman" panose="02020603050405020304" pitchFamily="18" charset="0"/>
                <a:cs typeface="Times New Roman" panose="02020603050405020304" pitchFamily="18" charset="0"/>
              </a:rPr>
              <a:t> to provide firefighting services in the State of Ohio.</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The course includes firefighter training, hazardous materials </a:t>
            </a:r>
            <a:r>
              <a:rPr lang="en-US" b="1" dirty="0" smtClean="0">
                <a:solidFill>
                  <a:schemeClr val="tx1"/>
                </a:solidFill>
                <a:latin typeface="Times New Roman" panose="02020603050405020304" pitchFamily="18" charset="0"/>
                <a:cs typeface="Times New Roman" panose="02020603050405020304" pitchFamily="18" charset="0"/>
              </a:rPr>
              <a:t>awareness, </a:t>
            </a:r>
            <a:r>
              <a:rPr lang="en-US" b="1" dirty="0">
                <a:solidFill>
                  <a:schemeClr val="tx1"/>
                </a:solidFill>
                <a:latin typeface="Times New Roman" panose="02020603050405020304" pitchFamily="18" charset="0"/>
                <a:cs typeface="Times New Roman" panose="02020603050405020304" pitchFamily="18" charset="0"/>
              </a:rPr>
              <a:t>and </a:t>
            </a:r>
            <a:r>
              <a:rPr lang="en-US" b="1" dirty="0" smtClean="0">
                <a:solidFill>
                  <a:schemeClr val="tx1"/>
                </a:solidFill>
                <a:latin typeface="Times New Roman" panose="02020603050405020304" pitchFamily="18" charset="0"/>
                <a:cs typeface="Times New Roman" panose="02020603050405020304" pitchFamily="18" charset="0"/>
              </a:rPr>
              <a:t>hazardous materials operations </a:t>
            </a:r>
            <a:r>
              <a:rPr lang="en-US" b="1" dirty="0">
                <a:solidFill>
                  <a:schemeClr val="tx1"/>
                </a:solidFill>
                <a:latin typeface="Times New Roman" panose="02020603050405020304" pitchFamily="18" charset="0"/>
                <a:cs typeface="Times New Roman" panose="02020603050405020304" pitchFamily="18" charset="0"/>
              </a:rPr>
              <a:t>level </a:t>
            </a:r>
            <a:r>
              <a:rPr lang="en-US" b="1" dirty="0" smtClean="0">
                <a:solidFill>
                  <a:schemeClr val="tx1"/>
                </a:solidFill>
                <a:latin typeface="Times New Roman" panose="02020603050405020304" pitchFamily="18" charset="0"/>
                <a:cs typeface="Times New Roman" panose="02020603050405020304" pitchFamily="18" charset="0"/>
              </a:rPr>
              <a:t>training.  In </a:t>
            </a:r>
            <a:r>
              <a:rPr lang="en-US" b="1" dirty="0">
                <a:solidFill>
                  <a:schemeClr val="tx1"/>
                </a:solidFill>
                <a:latin typeface="Times New Roman" panose="02020603050405020304" pitchFamily="18" charset="0"/>
                <a:cs typeface="Times New Roman" panose="02020603050405020304" pitchFamily="18" charset="0"/>
              </a:rPr>
              <a:t>addition to the Firefighter I course, students are required to complete an Emergency Vehicle Operations Course and training on the National Incident Management System (NIMS</a:t>
            </a:r>
            <a:r>
              <a:rPr lang="en-US" b="1" dirty="0" smtClean="0">
                <a:solidFill>
                  <a:schemeClr val="tx1"/>
                </a:solidFill>
                <a:latin typeface="Times New Roman" panose="02020603050405020304" pitchFamily="18" charset="0"/>
                <a:cs typeface="Times New Roman" panose="02020603050405020304" pitchFamily="18" charset="0"/>
              </a:rPr>
              <a:t>).</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The </a:t>
            </a:r>
            <a:r>
              <a:rPr lang="en-US" b="1" dirty="0">
                <a:solidFill>
                  <a:schemeClr val="tx1"/>
                </a:solidFill>
                <a:latin typeface="Times New Roman" panose="02020603050405020304" pitchFamily="18" charset="0"/>
                <a:cs typeface="Times New Roman" panose="02020603050405020304" pitchFamily="18" charset="0"/>
              </a:rPr>
              <a:t>certification must be renewed every three years, with fifty-four (54) hours of continuing education required during each three year cycle</a:t>
            </a:r>
            <a:r>
              <a:rPr lang="en-US" b="1" dirty="0" smtClean="0">
                <a:solidFill>
                  <a:schemeClr val="tx1"/>
                </a:solidFill>
                <a:latin typeface="Times New Roman" panose="02020603050405020304" pitchFamily="18" charset="0"/>
                <a:cs typeface="Times New Roman" panose="02020603050405020304" pitchFamily="18" charset="0"/>
              </a:rPr>
              <a:t>.</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The Firefighter I (FFI) Transition Course (124-hour course) allows those certified as a Volunteer Firefighter to transition from the Volunteer Firefighter certificate to a Firefighter I certificate. </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746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374074"/>
            <a:ext cx="10515600" cy="897773"/>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Firefighter II Certification</a:t>
            </a:r>
            <a:endParaRPr lang="en-US" b="1"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831850" y="1421477"/>
            <a:ext cx="10515600" cy="4668174"/>
          </a:xfrm>
        </p:spPr>
        <p:txBody>
          <a:bodyPr>
            <a:normAutofit/>
          </a:bodyPr>
          <a:lstStyle/>
          <a:p>
            <a:endParaRPr lang="en-US" dirty="0" smtClean="0">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The Firefighter II (FFII) certification (240-hour course) is the highest level of firefighter certification available in the State of Ohio; typically required for career firefighters in the State. </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The certification must be renewed every three years, with fifty-four (54) hours of continuing education required during each three year cycle</a:t>
            </a:r>
            <a:r>
              <a:rPr lang="en-US" b="1" dirty="0" smtClean="0">
                <a:solidFill>
                  <a:schemeClr val="tx1"/>
                </a:solidFill>
                <a:latin typeface="Times New Roman" panose="02020603050405020304" pitchFamily="18" charset="0"/>
                <a:cs typeface="Times New Roman" panose="02020603050405020304" pitchFamily="18" charset="0"/>
              </a:rPr>
              <a:t>.</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The Firefighter </a:t>
            </a:r>
            <a:r>
              <a:rPr lang="en-US" b="1" dirty="0" smtClean="0">
                <a:solidFill>
                  <a:schemeClr val="tx1"/>
                </a:solidFill>
                <a:latin typeface="Times New Roman" panose="02020603050405020304" pitchFamily="18" charset="0"/>
                <a:cs typeface="Times New Roman" panose="02020603050405020304" pitchFamily="18" charset="0"/>
              </a:rPr>
              <a:t>II </a:t>
            </a:r>
            <a:r>
              <a:rPr lang="en-US" b="1" dirty="0">
                <a:solidFill>
                  <a:schemeClr val="tx1"/>
                </a:solidFill>
                <a:latin typeface="Times New Roman" panose="02020603050405020304" pitchFamily="18" charset="0"/>
                <a:cs typeface="Times New Roman" panose="02020603050405020304" pitchFamily="18" charset="0"/>
              </a:rPr>
              <a:t>(</a:t>
            </a:r>
            <a:r>
              <a:rPr lang="en-US" b="1" dirty="0" smtClean="0">
                <a:solidFill>
                  <a:schemeClr val="tx1"/>
                </a:solidFill>
                <a:latin typeface="Times New Roman" panose="02020603050405020304" pitchFamily="18" charset="0"/>
                <a:cs typeface="Times New Roman" panose="02020603050405020304" pitchFamily="18" charset="0"/>
              </a:rPr>
              <a:t>FFII) </a:t>
            </a:r>
            <a:r>
              <a:rPr lang="en-US" b="1" dirty="0">
                <a:solidFill>
                  <a:schemeClr val="tx1"/>
                </a:solidFill>
                <a:latin typeface="Times New Roman" panose="02020603050405020304" pitchFamily="18" charset="0"/>
                <a:cs typeface="Times New Roman" panose="02020603050405020304" pitchFamily="18" charset="0"/>
              </a:rPr>
              <a:t>Transition Course </a:t>
            </a:r>
            <a:r>
              <a:rPr lang="en-US" b="1" dirty="0" smtClean="0">
                <a:solidFill>
                  <a:schemeClr val="tx1"/>
                </a:solidFill>
                <a:latin typeface="Times New Roman" panose="02020603050405020304" pitchFamily="18" charset="0"/>
                <a:cs typeface="Times New Roman" panose="02020603050405020304" pitchFamily="18" charset="0"/>
              </a:rPr>
              <a:t>(84-hour </a:t>
            </a:r>
            <a:r>
              <a:rPr lang="en-US" b="1" dirty="0">
                <a:solidFill>
                  <a:schemeClr val="tx1"/>
                </a:solidFill>
                <a:latin typeface="Times New Roman" panose="02020603050405020304" pitchFamily="18" charset="0"/>
                <a:cs typeface="Times New Roman" panose="02020603050405020304" pitchFamily="18" charset="0"/>
              </a:rPr>
              <a:t>course) allows those certified as a </a:t>
            </a:r>
            <a:r>
              <a:rPr lang="en-US" b="1" dirty="0" smtClean="0">
                <a:solidFill>
                  <a:schemeClr val="tx1"/>
                </a:solidFill>
                <a:latin typeface="Times New Roman" panose="02020603050405020304" pitchFamily="18" charset="0"/>
                <a:cs typeface="Times New Roman" panose="02020603050405020304" pitchFamily="18" charset="0"/>
              </a:rPr>
              <a:t>Firefighter I to </a:t>
            </a:r>
            <a:r>
              <a:rPr lang="en-US" b="1" dirty="0">
                <a:solidFill>
                  <a:schemeClr val="tx1"/>
                </a:solidFill>
                <a:latin typeface="Times New Roman" panose="02020603050405020304" pitchFamily="18" charset="0"/>
                <a:cs typeface="Times New Roman" panose="02020603050405020304" pitchFamily="18" charset="0"/>
              </a:rPr>
              <a:t>transition from the </a:t>
            </a:r>
            <a:r>
              <a:rPr lang="en-US" b="1" dirty="0" smtClean="0">
                <a:solidFill>
                  <a:schemeClr val="tx1"/>
                </a:solidFill>
                <a:latin typeface="Times New Roman" panose="02020603050405020304" pitchFamily="18" charset="0"/>
                <a:cs typeface="Times New Roman" panose="02020603050405020304" pitchFamily="18" charset="0"/>
              </a:rPr>
              <a:t>Firefighter I certificate </a:t>
            </a:r>
            <a:r>
              <a:rPr lang="en-US" b="1" dirty="0">
                <a:solidFill>
                  <a:schemeClr val="tx1"/>
                </a:solidFill>
                <a:latin typeface="Times New Roman" panose="02020603050405020304" pitchFamily="18" charset="0"/>
                <a:cs typeface="Times New Roman" panose="02020603050405020304" pitchFamily="18" charset="0"/>
              </a:rPr>
              <a:t>to a Firefighter </a:t>
            </a:r>
            <a:r>
              <a:rPr lang="en-US" b="1" dirty="0" smtClean="0">
                <a:solidFill>
                  <a:schemeClr val="tx1"/>
                </a:solidFill>
                <a:latin typeface="Times New Roman" panose="02020603050405020304" pitchFamily="18" charset="0"/>
                <a:cs typeface="Times New Roman" panose="02020603050405020304" pitchFamily="18" charset="0"/>
              </a:rPr>
              <a:t>II </a:t>
            </a:r>
            <a:r>
              <a:rPr lang="en-US" b="1" dirty="0">
                <a:solidFill>
                  <a:schemeClr val="tx1"/>
                </a:solidFill>
                <a:latin typeface="Times New Roman" panose="02020603050405020304" pitchFamily="18" charset="0"/>
                <a:cs typeface="Times New Roman" panose="02020603050405020304" pitchFamily="18" charset="0"/>
              </a:rPr>
              <a:t>certificate. </a:t>
            </a: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6848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0400" y="482600"/>
            <a:ext cx="11023600" cy="5398209"/>
          </a:xfrm>
          <a:prstGeom prst="rect">
            <a:avLst/>
          </a:prstGeom>
        </p:spPr>
        <p:txBody>
          <a:bodyPr wrap="square">
            <a:spAutoFit/>
          </a:bodyPr>
          <a:lstStyle/>
          <a:p>
            <a:pPr lvl="0">
              <a:lnSpc>
                <a:spcPct val="107000"/>
              </a:lnSpc>
              <a:spcAft>
                <a:spcPts val="80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Ever-changing fire characteristics and technologies require firefighters to receive advanced education and training in fire suppression, fire prevention, rescue, and emergency medical services.  A proper learning environment is critical for delivering this education throughout a firefighter’s career.  This fire training facility provides a safe but effective environment for fire training and enhances the community’s well-being through better fire protection and fire prevention.  </a:t>
            </a:r>
            <a:endParaRPr lang="en-US"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4850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45" y="116378"/>
            <a:ext cx="4400204" cy="3300153"/>
          </a:xfrm>
          <a:prstGeom prst="rect">
            <a:avLst/>
          </a:prstGeom>
        </p:spPr>
      </p:pic>
      <p:pic>
        <p:nvPicPr>
          <p:cNvPr id="3" name="Picture 2"/>
          <p:cNvPicPr>
            <a:picLocks noChangeAspect="1"/>
          </p:cNvPicPr>
          <p:nvPr/>
        </p:nvPicPr>
        <p:blipFill>
          <a:blip r:embed="rId3"/>
          <a:stretch>
            <a:fillRect/>
          </a:stretch>
        </p:blipFill>
        <p:spPr>
          <a:xfrm>
            <a:off x="1052945" y="3486969"/>
            <a:ext cx="4397433" cy="3296215"/>
          </a:xfrm>
          <a:prstGeom prst="rect">
            <a:avLst/>
          </a:prstGeom>
        </p:spPr>
      </p:pic>
      <p:pic>
        <p:nvPicPr>
          <p:cNvPr id="4" name="Picture 3"/>
          <p:cNvPicPr>
            <a:picLocks noChangeAspect="1"/>
          </p:cNvPicPr>
          <p:nvPr/>
        </p:nvPicPr>
        <p:blipFill>
          <a:blip r:embed="rId4"/>
          <a:stretch>
            <a:fillRect/>
          </a:stretch>
        </p:blipFill>
        <p:spPr>
          <a:xfrm>
            <a:off x="6708371" y="116378"/>
            <a:ext cx="4402975" cy="3304410"/>
          </a:xfrm>
          <a:prstGeom prst="rect">
            <a:avLst/>
          </a:prstGeom>
        </p:spPr>
      </p:pic>
      <p:pic>
        <p:nvPicPr>
          <p:cNvPr id="5" name="Picture 4"/>
          <p:cNvPicPr>
            <a:picLocks noChangeAspect="1"/>
          </p:cNvPicPr>
          <p:nvPr/>
        </p:nvPicPr>
        <p:blipFill>
          <a:blip r:embed="rId5"/>
          <a:stretch>
            <a:fillRect/>
          </a:stretch>
        </p:blipFill>
        <p:spPr>
          <a:xfrm>
            <a:off x="6708370" y="3480953"/>
            <a:ext cx="4402975" cy="3302231"/>
          </a:xfrm>
          <a:prstGeom prst="rect">
            <a:avLst/>
          </a:prstGeom>
        </p:spPr>
      </p:pic>
    </p:spTree>
    <p:extLst>
      <p:ext uri="{BB962C8B-B14F-4D97-AF65-F5344CB8AC3E}">
        <p14:creationId xmlns:p14="http://schemas.microsoft.com/office/powerpoint/2010/main" val="3176893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987425"/>
            <a:ext cx="3932237" cy="4881563"/>
          </a:xfrm>
        </p:spPr>
        <p:txBody>
          <a:bodyPr/>
          <a:lstStyle/>
          <a:p>
            <a:r>
              <a:rPr lang="en-US" b="1" dirty="0" smtClean="0">
                <a:latin typeface="Times New Roman" panose="02020603050405020304" pitchFamily="18" charset="0"/>
                <a:cs typeface="Times New Roman" panose="02020603050405020304" pitchFamily="18" charset="0"/>
              </a:rPr>
              <a:t>Live fire training facility fabricated from new shipping containers estimated at $750,000.00 (does not include additional infrastructure costs)</a:t>
            </a:r>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Total of six 40’ containers &amp; six 20’ containers</a:t>
            </a:r>
          </a:p>
          <a:p>
            <a:r>
              <a:rPr lang="en-US" b="1" dirty="0" smtClean="0">
                <a:latin typeface="Times New Roman" panose="02020603050405020304" pitchFamily="18" charset="0"/>
                <a:cs typeface="Times New Roman" panose="02020603050405020304" pitchFamily="18" charset="0"/>
              </a:rPr>
              <a:t>Four 20’ containers for training tower</a:t>
            </a:r>
          </a:p>
          <a:p>
            <a:r>
              <a:rPr lang="en-US" b="1" dirty="0" smtClean="0">
                <a:latin typeface="Times New Roman" panose="02020603050405020304" pitchFamily="18" charset="0"/>
                <a:cs typeface="Times New Roman" panose="02020603050405020304" pitchFamily="18" charset="0"/>
              </a:rPr>
              <a:t>Six 40’ containers &amp; two 20’ containers representing a two-story residential structure with attached two-car garage</a:t>
            </a:r>
          </a:p>
          <a:p>
            <a:r>
              <a:rPr lang="en-US" b="1" dirty="0" smtClean="0">
                <a:latin typeface="Times New Roman" panose="02020603050405020304" pitchFamily="18" charset="0"/>
                <a:cs typeface="Times New Roman" panose="02020603050405020304" pitchFamily="18" charset="0"/>
              </a:rPr>
              <a:t>Two Class B (propane) burn rooms (one on each floor) and one Class A (ordinary combustibles) burn room (1</a:t>
            </a:r>
            <a:r>
              <a:rPr lang="en-US" b="1" baseline="30000" dirty="0" smtClean="0">
                <a:latin typeface="Times New Roman" panose="02020603050405020304" pitchFamily="18" charset="0"/>
                <a:cs typeface="Times New Roman" panose="02020603050405020304" pitchFamily="18" charset="0"/>
              </a:rPr>
              <a:t>st</a:t>
            </a:r>
            <a:r>
              <a:rPr lang="en-US" b="1" dirty="0" smtClean="0">
                <a:latin typeface="Times New Roman" panose="02020603050405020304" pitchFamily="18" charset="0"/>
                <a:cs typeface="Times New Roman" panose="02020603050405020304" pitchFamily="18" charset="0"/>
              </a:rPr>
              <a:t> floor)</a:t>
            </a:r>
          </a:p>
          <a:p>
            <a:r>
              <a:rPr lang="en-US" b="1" dirty="0" smtClean="0">
                <a:latin typeface="Times New Roman" panose="02020603050405020304" pitchFamily="18" charset="0"/>
                <a:cs typeface="Times New Roman" panose="02020603050405020304" pitchFamily="18" charset="0"/>
              </a:rPr>
              <a:t>More than 4,300 square feet of training area</a:t>
            </a:r>
          </a:p>
        </p:txBody>
      </p:sp>
      <p:pic>
        <p:nvPicPr>
          <p:cNvPr id="2" name="Picture 1"/>
          <p:cNvPicPr>
            <a:picLocks noChangeAspect="1"/>
          </p:cNvPicPr>
          <p:nvPr/>
        </p:nvPicPr>
        <p:blipFill>
          <a:blip r:embed="rId2"/>
          <a:stretch>
            <a:fillRect/>
          </a:stretch>
        </p:blipFill>
        <p:spPr>
          <a:xfrm>
            <a:off x="5579707" y="595113"/>
            <a:ext cx="5878668" cy="5666186"/>
          </a:xfrm>
          <a:prstGeom prst="rect">
            <a:avLst/>
          </a:prstGeom>
        </p:spPr>
      </p:pic>
    </p:spTree>
    <p:extLst>
      <p:ext uri="{BB962C8B-B14F-4D97-AF65-F5344CB8AC3E}">
        <p14:creationId xmlns:p14="http://schemas.microsoft.com/office/powerpoint/2010/main" val="2108923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31025"/>
            <a:ext cx="3010592" cy="5245938"/>
          </a:xfrm>
        </p:spPr>
        <p:txBody>
          <a:bodyPr/>
          <a:lstStyle/>
          <a:p>
            <a:r>
              <a:rPr lang="en-US" dirty="0" smtClean="0">
                <a:latin typeface="Times New Roman" panose="02020603050405020304" pitchFamily="18" charset="0"/>
                <a:cs typeface="Times New Roman" panose="02020603050405020304" pitchFamily="18" charset="0"/>
              </a:rPr>
              <a:t>Level 1 Floorplan</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848792" y="445712"/>
            <a:ext cx="7785753" cy="5839316"/>
          </a:xfrm>
          <a:prstGeom prst="rect">
            <a:avLst/>
          </a:prstGeom>
        </p:spPr>
      </p:pic>
    </p:spTree>
    <p:extLst>
      <p:ext uri="{BB962C8B-B14F-4D97-AF65-F5344CB8AC3E}">
        <p14:creationId xmlns:p14="http://schemas.microsoft.com/office/powerpoint/2010/main" val="4084414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31025"/>
            <a:ext cx="3010592" cy="5245938"/>
          </a:xfrm>
        </p:spPr>
        <p:txBody>
          <a:bodyPr/>
          <a:lstStyle/>
          <a:p>
            <a:r>
              <a:rPr lang="en-US" dirty="0" smtClean="0">
                <a:latin typeface="Times New Roman" panose="02020603050405020304" pitchFamily="18" charset="0"/>
                <a:cs typeface="Times New Roman" panose="02020603050405020304" pitchFamily="18" charset="0"/>
              </a:rPr>
              <a:t>Level 2 Floorplan</a:t>
            </a:r>
            <a:endParaRPr lang="en-US"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2"/>
          <a:stretch>
            <a:fillRect/>
          </a:stretch>
        </p:blipFill>
        <p:spPr>
          <a:xfrm>
            <a:off x="3607725" y="409372"/>
            <a:ext cx="7992064" cy="5991955"/>
          </a:xfrm>
          <a:prstGeom prst="rect">
            <a:avLst/>
          </a:prstGeom>
        </p:spPr>
      </p:pic>
    </p:spTree>
    <p:extLst>
      <p:ext uri="{BB962C8B-B14F-4D97-AF65-F5344CB8AC3E}">
        <p14:creationId xmlns:p14="http://schemas.microsoft.com/office/powerpoint/2010/main" val="1496931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55012"/>
            <a:ext cx="10515600" cy="566623"/>
          </a:xfrm>
        </p:spPr>
        <p:txBody>
          <a:bodyPr>
            <a:normAutofit/>
          </a:bodyPr>
          <a:lstStyle/>
          <a:p>
            <a:pPr algn="ctr"/>
            <a:r>
              <a:rPr lang="en-US" sz="3200" b="1" dirty="0" smtClean="0">
                <a:latin typeface="Times New Roman" panose="02020603050405020304" pitchFamily="18" charset="0"/>
                <a:cs typeface="Times New Roman" panose="02020603050405020304" pitchFamily="18" charset="0"/>
              </a:rPr>
              <a:t>Greenville provides a central</a:t>
            </a:r>
            <a:r>
              <a:rPr lang="en-US" sz="3200" b="1" dirty="0" smtClean="0"/>
              <a:t> </a:t>
            </a:r>
            <a:r>
              <a:rPr lang="en-US" sz="3200" b="1" dirty="0">
                <a:latin typeface="Times New Roman" panose="02020603050405020304" pitchFamily="18" charset="0"/>
                <a:cs typeface="Times New Roman" panose="02020603050405020304" pitchFamily="18" charset="0"/>
              </a:rPr>
              <a:t>l</a:t>
            </a:r>
            <a:r>
              <a:rPr lang="en-US" sz="3200" b="1" dirty="0" smtClean="0">
                <a:latin typeface="Times New Roman" panose="02020603050405020304" pitchFamily="18" charset="0"/>
                <a:cs typeface="Times New Roman" panose="02020603050405020304" pitchFamily="18" charset="0"/>
              </a:rPr>
              <a:t>ocation</a:t>
            </a:r>
            <a:endParaRPr lang="en-US" sz="3200" b="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15636" y="961054"/>
            <a:ext cx="11396604" cy="5128598"/>
          </a:xfrm>
        </p:spPr>
        <p:txBody>
          <a:bodyPr/>
          <a:lstStyle/>
          <a:p>
            <a:pPr>
              <a:lnSpc>
                <a:spcPct val="100000"/>
              </a:lnSpc>
              <a:spcBef>
                <a:spcPts val="0"/>
              </a:spcBef>
            </a:pPr>
            <a:endParaRPr lang="en-US" b="1" dirty="0" smtClean="0">
              <a:solidFill>
                <a:schemeClr val="tx1"/>
              </a:solidFill>
              <a:latin typeface="Times New Roman" panose="02020603050405020304" pitchFamily="18" charset="0"/>
              <a:cs typeface="Times New Roman" panose="02020603050405020304" pitchFamily="18" charset="0"/>
            </a:endParaRP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Option #1 </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Vacant Van Leer lot on </a:t>
            </a:r>
          </a:p>
          <a:p>
            <a:pPr>
              <a:lnSpc>
                <a:spcPct val="100000"/>
              </a:lnSpc>
              <a:spcBef>
                <a:spcPts val="0"/>
              </a:spcBef>
            </a:pPr>
            <a:r>
              <a:rPr lang="en-US" b="1" dirty="0" err="1" smtClean="0">
                <a:solidFill>
                  <a:schemeClr val="tx1"/>
                </a:solidFill>
                <a:latin typeface="Times New Roman" panose="02020603050405020304" pitchFamily="18" charset="0"/>
                <a:cs typeface="Times New Roman" panose="02020603050405020304" pitchFamily="18" charset="0"/>
              </a:rPr>
              <a:t>Markwith</a:t>
            </a:r>
            <a:r>
              <a:rPr lang="en-US" b="1" dirty="0" smtClean="0">
                <a:solidFill>
                  <a:schemeClr val="tx1"/>
                </a:solidFill>
                <a:latin typeface="Times New Roman" panose="02020603050405020304" pitchFamily="18" charset="0"/>
                <a:cs typeface="Times New Roman" panose="02020603050405020304" pitchFamily="18" charset="0"/>
              </a:rPr>
              <a:t> Ave.</a:t>
            </a:r>
          </a:p>
          <a:p>
            <a:pPr>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Option #2</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North of North Park</a:t>
            </a:r>
          </a:p>
          <a:p>
            <a:pPr>
              <a:lnSpc>
                <a:spcPct val="100000"/>
              </a:lnSpc>
              <a:spcBef>
                <a:spcPts val="0"/>
              </a:spcBef>
            </a:pPr>
            <a:endParaRPr lang="en-US" b="1" dirty="0">
              <a:solidFill>
                <a:schemeClr val="tx1"/>
              </a:solidFill>
              <a:latin typeface="Times New Roman" panose="02020603050405020304" pitchFamily="18" charset="0"/>
              <a:cs typeface="Times New Roman" panose="02020603050405020304" pitchFamily="18" charset="0"/>
            </a:endParaRP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Option #3</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On Kitchen Aid Way, just</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north of Greenville Transit</a:t>
            </a:r>
          </a:p>
          <a:p>
            <a:pPr>
              <a:lnSpc>
                <a:spcPct val="100000"/>
              </a:lnSpc>
              <a:spcBef>
                <a:spcPts val="0"/>
              </a:spcBef>
            </a:pPr>
            <a:endParaRPr lang="en-US" dirty="0" smtClean="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105" t="7878" r="3683" b="25940"/>
          <a:stretch/>
        </p:blipFill>
        <p:spPr>
          <a:xfrm>
            <a:off x="8350898" y="4122384"/>
            <a:ext cx="3506053" cy="22627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0898" y="1098637"/>
            <a:ext cx="3506053" cy="28093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371" y="1714457"/>
            <a:ext cx="3977134" cy="3903483"/>
          </a:xfrm>
          <a:prstGeom prst="rect">
            <a:avLst/>
          </a:prstGeom>
        </p:spPr>
      </p:pic>
    </p:spTree>
    <p:extLst>
      <p:ext uri="{BB962C8B-B14F-4D97-AF65-F5344CB8AC3E}">
        <p14:creationId xmlns:p14="http://schemas.microsoft.com/office/powerpoint/2010/main" val="950573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166"/>
            <a:ext cx="10515600" cy="6268940"/>
          </a:xfrm>
        </p:spPr>
        <p:txBody>
          <a:bodyPr>
            <a:normAutofit/>
          </a:bodyPr>
          <a:lstStyle/>
          <a:p>
            <a:pPr algn="ctr"/>
            <a:r>
              <a:rPr lang="en-US" sz="6000" b="1" dirty="0" smtClean="0">
                <a:latin typeface="Times New Roman" panose="02020603050405020304" pitchFamily="18" charset="0"/>
                <a:cs typeface="Times New Roman" panose="02020603050405020304" pitchFamily="18" charset="0"/>
              </a:rPr>
              <a:t>DCAFC has a revenue stream to maintain and operate such a facility.</a:t>
            </a:r>
            <a:br>
              <a:rPr lang="en-US" sz="6000" b="1" dirty="0" smtClean="0">
                <a:latin typeface="Times New Roman" panose="02020603050405020304" pitchFamily="18" charset="0"/>
                <a:cs typeface="Times New Roman" panose="02020603050405020304" pitchFamily="18" charset="0"/>
              </a:rPr>
            </a:br>
            <a:r>
              <a:rPr lang="en-US" sz="6000" b="1" dirty="0" smtClean="0">
                <a:latin typeface="Times New Roman" panose="02020603050405020304" pitchFamily="18" charset="0"/>
                <a:cs typeface="Times New Roman" panose="02020603050405020304" pitchFamily="18" charset="0"/>
              </a:rPr>
              <a:t/>
            </a:r>
            <a:br>
              <a:rPr lang="en-US" sz="6000" b="1" dirty="0" smtClean="0">
                <a:latin typeface="Times New Roman" panose="02020603050405020304" pitchFamily="18" charset="0"/>
                <a:cs typeface="Times New Roman" panose="02020603050405020304" pitchFamily="18" charset="0"/>
              </a:rPr>
            </a:br>
            <a:r>
              <a:rPr lang="en-US" sz="6000" b="1" dirty="0" smtClean="0">
                <a:latin typeface="Times New Roman" panose="02020603050405020304" pitchFamily="18" charset="0"/>
                <a:cs typeface="Times New Roman" panose="02020603050405020304" pitchFamily="18" charset="0"/>
              </a:rPr>
              <a:t>We don’t have the capital to build it!</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378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887" y="278296"/>
            <a:ext cx="11272058" cy="3299791"/>
          </a:xfrm>
        </p:spPr>
        <p:txBody>
          <a:bodyPr>
            <a:normAutofit fontScale="90000"/>
          </a:bodyPr>
          <a:lstStyle/>
          <a:p>
            <a:pPr algn="ctr"/>
            <a:r>
              <a:rPr lang="en-US" sz="6600" b="1" dirty="0" smtClean="0">
                <a:latin typeface="Times New Roman" panose="02020603050405020304" pitchFamily="18" charset="0"/>
                <a:cs typeface="Times New Roman" panose="02020603050405020304" pitchFamily="18" charset="0"/>
              </a:rPr>
              <a:t/>
            </a:r>
            <a:br>
              <a:rPr lang="en-US" sz="6600" b="1" dirty="0" smtClean="0">
                <a:latin typeface="Times New Roman" panose="02020603050405020304" pitchFamily="18" charset="0"/>
                <a:cs typeface="Times New Roman" panose="02020603050405020304" pitchFamily="18" charset="0"/>
              </a:rPr>
            </a:br>
            <a:r>
              <a:rPr lang="en-US" sz="5300" b="1" dirty="0" smtClean="0">
                <a:latin typeface="Times New Roman" panose="02020603050405020304" pitchFamily="18" charset="0"/>
                <a:cs typeface="Times New Roman" panose="02020603050405020304" pitchFamily="18" charset="0"/>
              </a:rPr>
              <a:t>We </a:t>
            </a:r>
            <a:r>
              <a:rPr lang="en-US" sz="5300" b="1" dirty="0">
                <a:latin typeface="Times New Roman" panose="02020603050405020304" pitchFamily="18" charset="0"/>
                <a:cs typeface="Times New Roman" panose="02020603050405020304" pitchFamily="18" charset="0"/>
              </a:rPr>
              <a:t>are asking </a:t>
            </a:r>
            <a:r>
              <a:rPr lang="en-US" sz="5300" b="1" dirty="0" smtClean="0">
                <a:latin typeface="Times New Roman" panose="02020603050405020304" pitchFamily="18" charset="0"/>
                <a:cs typeface="Times New Roman" panose="02020603050405020304" pitchFamily="18" charset="0"/>
              </a:rPr>
              <a:t>our communities to </a:t>
            </a:r>
            <a:r>
              <a:rPr lang="en-US" sz="5300" b="1" dirty="0">
                <a:latin typeface="Times New Roman" panose="02020603050405020304" pitchFamily="18" charset="0"/>
                <a:cs typeface="Times New Roman" panose="02020603050405020304" pitchFamily="18" charset="0"/>
              </a:rPr>
              <a:t>invest</a:t>
            </a:r>
            <a:r>
              <a:rPr lang="en-US" sz="5300" b="1" dirty="0" smtClean="0">
                <a:latin typeface="Times New Roman" panose="02020603050405020304" pitchFamily="18" charset="0"/>
                <a:cs typeface="Times New Roman" panose="02020603050405020304" pitchFamily="18" charset="0"/>
              </a:rPr>
              <a:t>!  Our fire departments, residents, businesses, local governments, and if necessary, the State of Ohio.</a:t>
            </a:r>
            <a:r>
              <a:rPr lang="en-US" sz="5300" b="1" dirty="0">
                <a:latin typeface="Times New Roman" panose="02020603050405020304" pitchFamily="18" charset="0"/>
                <a:cs typeface="Times New Roman" panose="02020603050405020304" pitchFamily="18" charset="0"/>
              </a:rPr>
              <a:t/>
            </a:r>
            <a:br>
              <a:rPr lang="en-US" sz="5300" b="1" dirty="0">
                <a:latin typeface="Times New Roman" panose="02020603050405020304" pitchFamily="18" charset="0"/>
                <a:cs typeface="Times New Roman" panose="02020603050405020304" pitchFamily="18" charset="0"/>
              </a:rPr>
            </a:br>
            <a:endParaRPr lang="en-US" sz="53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48887" y="3815540"/>
            <a:ext cx="3351912" cy="2230235"/>
          </a:xfrm>
          <a:prstGeom prst="rect">
            <a:avLst/>
          </a:prstGeom>
        </p:spPr>
      </p:pic>
      <p:pic>
        <p:nvPicPr>
          <p:cNvPr id="4" name="Picture 3"/>
          <p:cNvPicPr>
            <a:picLocks noChangeAspect="1"/>
          </p:cNvPicPr>
          <p:nvPr/>
        </p:nvPicPr>
        <p:blipFill>
          <a:blip r:embed="rId3"/>
          <a:stretch>
            <a:fillRect/>
          </a:stretch>
        </p:blipFill>
        <p:spPr>
          <a:xfrm>
            <a:off x="4773886" y="3815540"/>
            <a:ext cx="2124075" cy="2152650"/>
          </a:xfrm>
          <a:prstGeom prst="rect">
            <a:avLst/>
          </a:prstGeom>
        </p:spPr>
      </p:pic>
      <p:pic>
        <p:nvPicPr>
          <p:cNvPr id="5" name="Picture 4"/>
          <p:cNvPicPr>
            <a:picLocks noChangeAspect="1"/>
          </p:cNvPicPr>
          <p:nvPr/>
        </p:nvPicPr>
        <p:blipFill>
          <a:blip r:embed="rId4"/>
          <a:stretch>
            <a:fillRect/>
          </a:stretch>
        </p:blipFill>
        <p:spPr>
          <a:xfrm>
            <a:off x="7871048" y="3815540"/>
            <a:ext cx="3849897" cy="2057053"/>
          </a:xfrm>
          <a:prstGeom prst="rect">
            <a:avLst/>
          </a:prstGeom>
        </p:spPr>
      </p:pic>
    </p:spTree>
    <p:extLst>
      <p:ext uri="{BB962C8B-B14F-4D97-AF65-F5344CB8AC3E}">
        <p14:creationId xmlns:p14="http://schemas.microsoft.com/office/powerpoint/2010/main" val="651505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349135"/>
            <a:ext cx="11222182" cy="1521229"/>
          </a:xfrm>
        </p:spPr>
        <p:txBody>
          <a:bodyPr>
            <a:normAutofit/>
          </a:bodyPr>
          <a:lstStyle/>
          <a:p>
            <a:pPr algn="ctr"/>
            <a:r>
              <a:rPr lang="en-US" sz="4800" b="1" dirty="0" err="1" smtClean="0">
                <a:latin typeface="Times New Roman" panose="02020603050405020304" pitchFamily="18" charset="0"/>
                <a:cs typeface="Times New Roman" panose="02020603050405020304" pitchFamily="18" charset="0"/>
              </a:rPr>
              <a:t>Darke</a:t>
            </a:r>
            <a:r>
              <a:rPr lang="en-US" sz="4800" b="1" dirty="0" smtClean="0">
                <a:latin typeface="Times New Roman" panose="02020603050405020304" pitchFamily="18" charset="0"/>
                <a:cs typeface="Times New Roman" panose="02020603050405020304" pitchFamily="18" charset="0"/>
              </a:rPr>
              <a:t> County Association of Fire Chiefs (DCAFC)</a:t>
            </a:r>
            <a:endParaRPr lang="en-US" sz="4800" b="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831850" y="2028306"/>
            <a:ext cx="10515600" cy="4214552"/>
          </a:xfrm>
        </p:spPr>
        <p:txBody>
          <a:bodyPr>
            <a:normAutofit lnSpcReduction="10000"/>
          </a:bodyPr>
          <a:lstStyle/>
          <a:p>
            <a:r>
              <a:rPr lang="en-US" sz="3200" b="1" dirty="0" smtClean="0">
                <a:solidFill>
                  <a:schemeClr val="tx1"/>
                </a:solidFill>
                <a:latin typeface="Times New Roman" panose="02020603050405020304" pitchFamily="18" charset="0"/>
                <a:cs typeface="Times New Roman" panose="02020603050405020304" pitchFamily="18" charset="0"/>
              </a:rPr>
              <a:t>Recognizing the need for unity, the Fire Chiefs of </a:t>
            </a:r>
            <a:r>
              <a:rPr lang="en-US" sz="3200" b="1" dirty="0" err="1" smtClean="0">
                <a:solidFill>
                  <a:schemeClr val="tx1"/>
                </a:solidFill>
                <a:latin typeface="Times New Roman" panose="02020603050405020304" pitchFamily="18" charset="0"/>
                <a:cs typeface="Times New Roman" panose="02020603050405020304" pitchFamily="18" charset="0"/>
              </a:rPr>
              <a:t>Darke</a:t>
            </a:r>
            <a:r>
              <a:rPr lang="en-US" sz="3200" b="1" dirty="0" smtClean="0">
                <a:solidFill>
                  <a:schemeClr val="tx1"/>
                </a:solidFill>
                <a:latin typeface="Times New Roman" panose="02020603050405020304" pitchFamily="18" charset="0"/>
                <a:cs typeface="Times New Roman" panose="02020603050405020304" pitchFamily="18" charset="0"/>
              </a:rPr>
              <a:t> County formed the Association in 1984: </a:t>
            </a:r>
          </a:p>
          <a:p>
            <a:pPr marL="457200" indent="-457200">
              <a:buFont typeface="Arial" panose="020B0604020202020204" pitchFamily="34" charset="0"/>
              <a:buChar char="•"/>
            </a:pPr>
            <a:r>
              <a:rPr lang="en-US" sz="2600" b="1" dirty="0" smtClean="0">
                <a:solidFill>
                  <a:schemeClr val="tx1"/>
                </a:solidFill>
                <a:latin typeface="Times New Roman" panose="02020603050405020304" pitchFamily="18" charset="0"/>
                <a:cs typeface="Times New Roman" panose="02020603050405020304" pitchFamily="18" charset="0"/>
              </a:rPr>
              <a:t>To better serve our fellowman </a:t>
            </a:r>
          </a:p>
          <a:p>
            <a:pPr marL="457200" indent="-457200">
              <a:buFont typeface="Arial" panose="020B0604020202020204" pitchFamily="34" charset="0"/>
              <a:buChar char="•"/>
            </a:pPr>
            <a:r>
              <a:rPr lang="en-US" sz="2600" b="1" dirty="0">
                <a:solidFill>
                  <a:schemeClr val="tx1"/>
                </a:solidFill>
                <a:latin typeface="Times New Roman" panose="02020603050405020304" pitchFamily="18" charset="0"/>
                <a:cs typeface="Times New Roman" panose="02020603050405020304" pitchFamily="18" charset="0"/>
              </a:rPr>
              <a:t>T</a:t>
            </a:r>
            <a:r>
              <a:rPr lang="en-US" sz="2600" b="1" dirty="0" smtClean="0">
                <a:solidFill>
                  <a:schemeClr val="tx1"/>
                </a:solidFill>
                <a:latin typeface="Times New Roman" panose="02020603050405020304" pitchFamily="18" charset="0"/>
                <a:cs typeface="Times New Roman" panose="02020603050405020304" pitchFamily="18" charset="0"/>
              </a:rPr>
              <a:t>o </a:t>
            </a:r>
            <a:r>
              <a:rPr lang="en-US" sz="2600" b="1" dirty="0">
                <a:solidFill>
                  <a:schemeClr val="tx1"/>
                </a:solidFill>
                <a:latin typeface="Times New Roman" panose="02020603050405020304" pitchFamily="18" charset="0"/>
                <a:cs typeface="Times New Roman" panose="02020603050405020304" pitchFamily="18" charset="0"/>
              </a:rPr>
              <a:t>better discharge our </a:t>
            </a:r>
            <a:r>
              <a:rPr lang="en-US" sz="2600" b="1" dirty="0" smtClean="0">
                <a:solidFill>
                  <a:schemeClr val="tx1"/>
                </a:solidFill>
                <a:latin typeface="Times New Roman" panose="02020603050405020304" pitchFamily="18" charset="0"/>
                <a:cs typeface="Times New Roman" panose="02020603050405020304" pitchFamily="18" charset="0"/>
              </a:rPr>
              <a:t>duties </a:t>
            </a:r>
          </a:p>
          <a:p>
            <a:pPr marL="457200" indent="-457200">
              <a:buFont typeface="Arial" panose="020B0604020202020204" pitchFamily="34" charset="0"/>
              <a:buChar char="•"/>
            </a:pPr>
            <a:r>
              <a:rPr lang="en-US" sz="2600" b="1" dirty="0">
                <a:solidFill>
                  <a:schemeClr val="tx1"/>
                </a:solidFill>
                <a:latin typeface="Times New Roman" panose="02020603050405020304" pitchFamily="18" charset="0"/>
                <a:cs typeface="Times New Roman" panose="02020603050405020304" pitchFamily="18" charset="0"/>
              </a:rPr>
              <a:t>T</a:t>
            </a:r>
            <a:r>
              <a:rPr lang="en-US" sz="2600" b="1" dirty="0" smtClean="0">
                <a:solidFill>
                  <a:schemeClr val="tx1"/>
                </a:solidFill>
                <a:latin typeface="Times New Roman" panose="02020603050405020304" pitchFamily="18" charset="0"/>
                <a:cs typeface="Times New Roman" panose="02020603050405020304" pitchFamily="18" charset="0"/>
              </a:rPr>
              <a:t>o </a:t>
            </a:r>
            <a:r>
              <a:rPr lang="en-US" sz="2600" b="1" dirty="0">
                <a:solidFill>
                  <a:schemeClr val="tx1"/>
                </a:solidFill>
                <a:latin typeface="Times New Roman" panose="02020603050405020304" pitchFamily="18" charset="0"/>
                <a:cs typeface="Times New Roman" panose="02020603050405020304" pitchFamily="18" charset="0"/>
              </a:rPr>
              <a:t>study better </a:t>
            </a:r>
            <a:r>
              <a:rPr lang="en-US" sz="2600" b="1" dirty="0" smtClean="0">
                <a:solidFill>
                  <a:schemeClr val="tx1"/>
                </a:solidFill>
                <a:latin typeface="Times New Roman" panose="02020603050405020304" pitchFamily="18" charset="0"/>
                <a:cs typeface="Times New Roman" panose="02020603050405020304" pitchFamily="18" charset="0"/>
              </a:rPr>
              <a:t>methods </a:t>
            </a:r>
            <a:r>
              <a:rPr lang="en-US" sz="2600" b="1" dirty="0">
                <a:solidFill>
                  <a:schemeClr val="tx1"/>
                </a:solidFill>
                <a:latin typeface="Times New Roman" panose="02020603050405020304" pitchFamily="18" charset="0"/>
                <a:cs typeface="Times New Roman" panose="02020603050405020304" pitchFamily="18" charset="0"/>
              </a:rPr>
              <a:t>of our </a:t>
            </a:r>
            <a:r>
              <a:rPr lang="en-US" sz="2600" b="1" dirty="0" smtClean="0">
                <a:solidFill>
                  <a:schemeClr val="tx1"/>
                </a:solidFill>
                <a:latin typeface="Times New Roman" panose="02020603050405020304" pitchFamily="18" charset="0"/>
                <a:cs typeface="Times New Roman" panose="02020603050405020304" pitchFamily="18" charset="0"/>
              </a:rPr>
              <a:t>endeavors </a:t>
            </a:r>
          </a:p>
          <a:p>
            <a:pPr marL="457200" indent="-457200">
              <a:buFont typeface="Arial" panose="020B0604020202020204" pitchFamily="34" charset="0"/>
              <a:buChar char="•"/>
            </a:pPr>
            <a:r>
              <a:rPr lang="en-US" sz="2600" b="1" dirty="0">
                <a:solidFill>
                  <a:schemeClr val="tx1"/>
                </a:solidFill>
                <a:latin typeface="Times New Roman" panose="02020603050405020304" pitchFamily="18" charset="0"/>
                <a:cs typeface="Times New Roman" panose="02020603050405020304" pitchFamily="18" charset="0"/>
              </a:rPr>
              <a:t>T</a:t>
            </a:r>
            <a:r>
              <a:rPr lang="en-US" sz="2600" b="1" dirty="0" smtClean="0">
                <a:solidFill>
                  <a:schemeClr val="tx1"/>
                </a:solidFill>
                <a:latin typeface="Times New Roman" panose="02020603050405020304" pitchFamily="18" charset="0"/>
                <a:cs typeface="Times New Roman" panose="02020603050405020304" pitchFamily="18" charset="0"/>
              </a:rPr>
              <a:t>o </a:t>
            </a:r>
            <a:r>
              <a:rPr lang="en-US" sz="2600" b="1" dirty="0">
                <a:solidFill>
                  <a:schemeClr val="tx1"/>
                </a:solidFill>
                <a:latin typeface="Times New Roman" panose="02020603050405020304" pitchFamily="18" charset="0"/>
                <a:cs typeface="Times New Roman" panose="02020603050405020304" pitchFamily="18" charset="0"/>
              </a:rPr>
              <a:t>establish a more cooperative atmosphere </a:t>
            </a:r>
            <a:r>
              <a:rPr lang="en-US" sz="2600" b="1" dirty="0" smtClean="0">
                <a:solidFill>
                  <a:schemeClr val="tx1"/>
                </a:solidFill>
                <a:latin typeface="Times New Roman" panose="02020603050405020304" pitchFamily="18" charset="0"/>
                <a:cs typeface="Times New Roman" panose="02020603050405020304" pitchFamily="18" charset="0"/>
              </a:rPr>
              <a:t>between </a:t>
            </a:r>
            <a:r>
              <a:rPr lang="en-US" sz="2600" b="1" dirty="0">
                <a:solidFill>
                  <a:schemeClr val="tx1"/>
                </a:solidFill>
                <a:latin typeface="Times New Roman" panose="02020603050405020304" pitchFamily="18" charset="0"/>
                <a:cs typeface="Times New Roman" panose="02020603050405020304" pitchFamily="18" charset="0"/>
              </a:rPr>
              <a:t>all emergency and governmental </a:t>
            </a:r>
            <a:r>
              <a:rPr lang="en-US" sz="2600" b="1" dirty="0" smtClean="0">
                <a:solidFill>
                  <a:schemeClr val="tx1"/>
                </a:solidFill>
                <a:latin typeface="Times New Roman" panose="02020603050405020304" pitchFamily="18" charset="0"/>
                <a:cs typeface="Times New Roman" panose="02020603050405020304" pitchFamily="18" charset="0"/>
              </a:rPr>
              <a:t>agencies </a:t>
            </a:r>
          </a:p>
          <a:p>
            <a:pPr marL="457200" indent="-457200">
              <a:buFont typeface="Arial" panose="020B0604020202020204" pitchFamily="34" charset="0"/>
              <a:buChar char="•"/>
            </a:pPr>
            <a:r>
              <a:rPr lang="en-US" sz="2600" b="1" dirty="0">
                <a:solidFill>
                  <a:schemeClr val="tx1"/>
                </a:solidFill>
                <a:latin typeface="Times New Roman" panose="02020603050405020304" pitchFamily="18" charset="0"/>
                <a:cs typeface="Times New Roman" panose="02020603050405020304" pitchFamily="18" charset="0"/>
              </a:rPr>
              <a:t>T</a:t>
            </a:r>
            <a:r>
              <a:rPr lang="en-US" sz="2600" b="1" dirty="0" smtClean="0">
                <a:solidFill>
                  <a:schemeClr val="tx1"/>
                </a:solidFill>
                <a:latin typeface="Times New Roman" panose="02020603050405020304" pitchFamily="18" charset="0"/>
                <a:cs typeface="Times New Roman" panose="02020603050405020304" pitchFamily="18" charset="0"/>
              </a:rPr>
              <a:t>o </a:t>
            </a:r>
            <a:r>
              <a:rPr lang="en-US" sz="2600" b="1" dirty="0">
                <a:solidFill>
                  <a:schemeClr val="tx1"/>
                </a:solidFill>
                <a:latin typeface="Times New Roman" panose="02020603050405020304" pitchFamily="18" charset="0"/>
                <a:cs typeface="Times New Roman" panose="02020603050405020304" pitchFamily="18" charset="0"/>
              </a:rPr>
              <a:t>establish </a:t>
            </a:r>
            <a:r>
              <a:rPr lang="en-US" sz="2600" b="1" dirty="0" smtClean="0">
                <a:solidFill>
                  <a:schemeClr val="tx1"/>
                </a:solidFill>
                <a:latin typeface="Times New Roman" panose="02020603050405020304" pitchFamily="18" charset="0"/>
                <a:cs typeface="Times New Roman" panose="02020603050405020304" pitchFamily="18" charset="0"/>
              </a:rPr>
              <a:t>a medium </a:t>
            </a:r>
            <a:r>
              <a:rPr lang="en-US" sz="2600" b="1" dirty="0">
                <a:solidFill>
                  <a:schemeClr val="tx1"/>
                </a:solidFill>
                <a:latin typeface="Times New Roman" panose="02020603050405020304" pitchFamily="18" charset="0"/>
                <a:cs typeface="Times New Roman" panose="02020603050405020304" pitchFamily="18" charset="0"/>
              </a:rPr>
              <a:t>through which an expression of ideas, practices, and exercises </a:t>
            </a:r>
            <a:r>
              <a:rPr lang="en-US" sz="2600" b="1" dirty="0" smtClean="0">
                <a:solidFill>
                  <a:schemeClr val="tx1"/>
                </a:solidFill>
                <a:latin typeface="Times New Roman" panose="02020603050405020304" pitchFamily="18" charset="0"/>
                <a:cs typeface="Times New Roman" panose="02020603050405020304" pitchFamily="18" charset="0"/>
              </a:rPr>
              <a:t>dealing </a:t>
            </a:r>
            <a:r>
              <a:rPr lang="en-US" sz="2600" b="1" dirty="0">
                <a:solidFill>
                  <a:schemeClr val="tx1"/>
                </a:solidFill>
                <a:latin typeface="Times New Roman" panose="02020603050405020304" pitchFamily="18" charset="0"/>
                <a:cs typeface="Times New Roman" panose="02020603050405020304" pitchFamily="18" charset="0"/>
              </a:rPr>
              <a:t>with matters of general </a:t>
            </a:r>
            <a:r>
              <a:rPr lang="en-US" sz="2600" b="1" dirty="0" smtClean="0">
                <a:solidFill>
                  <a:schemeClr val="tx1"/>
                </a:solidFill>
                <a:latin typeface="Times New Roman" panose="02020603050405020304" pitchFamily="18" charset="0"/>
                <a:cs typeface="Times New Roman" panose="02020603050405020304" pitchFamily="18" charset="0"/>
              </a:rPr>
              <a:t>interest(s) for the betterment of service is accomplished</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59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447" y="754967"/>
            <a:ext cx="11429999" cy="6393866"/>
          </a:xfrm>
          <a:prstGeom prst="rect">
            <a:avLst/>
          </a:prstGeom>
        </p:spPr>
        <p:txBody>
          <a:bodyPr wrap="square">
            <a:spAutoFit/>
          </a:bodyPr>
          <a:lstStyle/>
          <a:p>
            <a:pPr algn="ctr">
              <a:lnSpc>
                <a:spcPct val="107000"/>
              </a:lnSpc>
              <a:spcAft>
                <a:spcPts val="800"/>
              </a:spcAft>
            </a:pP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9600" b="1" dirty="0" smtClean="0">
                <a:latin typeface="Times New Roman" panose="02020603050405020304" pitchFamily="18" charset="0"/>
                <a:ea typeface="Calibri" panose="020F0502020204030204" pitchFamily="34" charset="0"/>
                <a:cs typeface="Times New Roman" panose="02020603050405020304" pitchFamily="18" charset="0"/>
              </a:rPr>
              <a:t>No donation is too small, and every contribution matters!</a:t>
            </a:r>
            <a:endParaRPr lang="en-US" sz="9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555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Times New Roman" panose="02020603050405020304" pitchFamily="18" charset="0"/>
                <a:cs typeface="Times New Roman" panose="02020603050405020304" pitchFamily="18" charset="0"/>
              </a:rPr>
              <a:t>In a simple world, a $10.00 donation for every resident would generate $948,870.00.  </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974915"/>
            <a:ext cx="2878459" cy="1775991"/>
          </a:xfrm>
          <a:prstGeom prst="rect">
            <a:avLst/>
          </a:prstGeom>
        </p:spPr>
      </p:pic>
      <p:pic>
        <p:nvPicPr>
          <p:cNvPr id="5" name="Picture 4"/>
          <p:cNvPicPr>
            <a:picLocks noChangeAspect="1"/>
          </p:cNvPicPr>
          <p:nvPr/>
        </p:nvPicPr>
        <p:blipFill>
          <a:blip r:embed="rId3"/>
          <a:stretch>
            <a:fillRect/>
          </a:stretch>
        </p:blipFill>
        <p:spPr>
          <a:xfrm>
            <a:off x="4597584" y="1974915"/>
            <a:ext cx="2996832" cy="1687714"/>
          </a:xfrm>
          <a:prstGeom prst="rect">
            <a:avLst/>
          </a:prstGeom>
        </p:spPr>
      </p:pic>
      <p:pic>
        <p:nvPicPr>
          <p:cNvPr id="8" name="Picture 7"/>
          <p:cNvPicPr>
            <a:picLocks noChangeAspect="1"/>
          </p:cNvPicPr>
          <p:nvPr/>
        </p:nvPicPr>
        <p:blipFill>
          <a:blip r:embed="rId4"/>
          <a:stretch>
            <a:fillRect/>
          </a:stretch>
        </p:blipFill>
        <p:spPr>
          <a:xfrm>
            <a:off x="5141603" y="4373185"/>
            <a:ext cx="1908793" cy="1904697"/>
          </a:xfrm>
          <a:prstGeom prst="rect">
            <a:avLst/>
          </a:prstGeom>
        </p:spPr>
      </p:pic>
      <p:pic>
        <p:nvPicPr>
          <p:cNvPr id="9" name="Picture 8"/>
          <p:cNvPicPr>
            <a:picLocks noChangeAspect="1"/>
          </p:cNvPicPr>
          <p:nvPr/>
        </p:nvPicPr>
        <p:blipFill>
          <a:blip r:embed="rId5"/>
          <a:stretch>
            <a:fillRect/>
          </a:stretch>
        </p:blipFill>
        <p:spPr>
          <a:xfrm>
            <a:off x="8685805" y="4144412"/>
            <a:ext cx="2338300" cy="2338300"/>
          </a:xfrm>
          <a:prstGeom prst="rect">
            <a:avLst/>
          </a:prstGeom>
        </p:spPr>
      </p:pic>
      <p:pic>
        <p:nvPicPr>
          <p:cNvPr id="10" name="Picture 9"/>
          <p:cNvPicPr>
            <a:picLocks noChangeAspect="1"/>
          </p:cNvPicPr>
          <p:nvPr/>
        </p:nvPicPr>
        <p:blipFill>
          <a:blip r:embed="rId6"/>
          <a:stretch>
            <a:fillRect/>
          </a:stretch>
        </p:blipFill>
        <p:spPr>
          <a:xfrm>
            <a:off x="843839" y="3939582"/>
            <a:ext cx="2543130" cy="2543130"/>
          </a:xfrm>
          <a:prstGeom prst="rect">
            <a:avLst/>
          </a:prstGeom>
        </p:spPr>
      </p:pic>
      <p:pic>
        <p:nvPicPr>
          <p:cNvPr id="11" name="Picture 10"/>
          <p:cNvPicPr>
            <a:picLocks noChangeAspect="1"/>
          </p:cNvPicPr>
          <p:nvPr/>
        </p:nvPicPr>
        <p:blipFill>
          <a:blip r:embed="rId7"/>
          <a:stretch>
            <a:fillRect/>
          </a:stretch>
        </p:blipFill>
        <p:spPr>
          <a:xfrm>
            <a:off x="8145646" y="2063485"/>
            <a:ext cx="2878459" cy="1599144"/>
          </a:xfrm>
          <a:prstGeom prst="rect">
            <a:avLst/>
          </a:prstGeom>
        </p:spPr>
      </p:pic>
    </p:spTree>
    <p:extLst>
      <p:ext uri="{BB962C8B-B14F-4D97-AF65-F5344CB8AC3E}">
        <p14:creationId xmlns:p14="http://schemas.microsoft.com/office/powerpoint/2010/main" val="895672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400" y="516087"/>
            <a:ext cx="10706100" cy="6103081"/>
          </a:xfrm>
          <a:prstGeom prst="rect">
            <a:avLst/>
          </a:prstGeom>
        </p:spPr>
        <p:txBody>
          <a:bodyPr wrap="square">
            <a:spAutoFit/>
          </a:bodyPr>
          <a:lstStyle/>
          <a:p>
            <a:pP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The value of live fire training is difficult to calculate because it’s impossible to put a value on human life.  Saving lives and avoiding injury are the ultimate reasons for making an investment.  There is simply no substitute for live firefighting experience under safe, controlled conditions.  The potential benefits of this facility include: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Contributing to a continuation of an effective fire service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Reducing injuries and deaths of civilians and firefighters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Reducing lost time injuries and compensation claims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Reducing property damage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Reducing property loss and business interruption resulting from fire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Increasing efficiency and morale of the firefighting force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Improving training capability of the fire departments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Improving public image of the fire service throughout the county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Improving fire service recruitment and retention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b="1" dirty="0">
                <a:latin typeface="Times New Roman" panose="02020603050405020304" pitchFamily="18" charset="0"/>
                <a:ea typeface="Calibri" panose="020F0502020204030204" pitchFamily="34" charset="0"/>
                <a:cs typeface="Times New Roman" panose="02020603050405020304" pitchFamily="18" charset="0"/>
              </a:rPr>
              <a:t>Improving ISO (Insurance Services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Office) </a:t>
            </a:r>
            <a:r>
              <a:rPr lang="en-US" sz="2400" b="1" dirty="0">
                <a:latin typeface="Times New Roman" panose="02020603050405020304" pitchFamily="18" charset="0"/>
                <a:ea typeface="Calibri" panose="020F0502020204030204" pitchFamily="34" charset="0"/>
                <a:cs typeface="Times New Roman" panose="02020603050405020304" pitchFamily="18" charset="0"/>
              </a:rPr>
              <a:t>ratings for fire departments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70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32509"/>
            <a:ext cx="9144000" cy="897775"/>
          </a:xfrm>
          <a:solidFill>
            <a:srgbClr val="FF0000"/>
          </a:solidFill>
        </p:spPr>
        <p:txBody>
          <a:bodyPr>
            <a:normAutofit fontScale="90000"/>
          </a:bodyPr>
          <a:lstStyle/>
          <a:p>
            <a:r>
              <a:rPr lang="en-US" b="1" dirty="0" smtClean="0">
                <a:solidFill>
                  <a:schemeClr val="bg1"/>
                </a:solidFill>
                <a:latin typeface="Times New Roman" panose="02020603050405020304" pitchFamily="18" charset="0"/>
                <a:cs typeface="Times New Roman" panose="02020603050405020304" pitchFamily="18" charset="0"/>
              </a:rPr>
              <a:t>PLEASE DONATE NOW!</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1230285"/>
            <a:ext cx="9144000" cy="4887882"/>
          </a:xfrm>
        </p:spPr>
        <p:txBody>
          <a:bodyPr>
            <a:normAutofit/>
          </a:bodyPr>
          <a:lstStyle/>
          <a:p>
            <a:pPr algn="l"/>
            <a:endParaRPr lang="en-US" dirty="0" smtClean="0">
              <a:latin typeface="Times New Roman" panose="02020603050405020304" pitchFamily="18" charset="0"/>
              <a:cs typeface="Times New Roman" panose="02020603050405020304" pitchFamily="18" charset="0"/>
            </a:endParaRPr>
          </a:p>
          <a:p>
            <a:pPr algn="l"/>
            <a:r>
              <a:rPr lang="en-US" b="1" dirty="0" smtClean="0">
                <a:latin typeface="Times New Roman" panose="02020603050405020304" pitchFamily="18" charset="0"/>
                <a:cs typeface="Times New Roman" panose="02020603050405020304" pitchFamily="18" charset="0"/>
              </a:rPr>
              <a:t>	Fire Commissioner Sponsorship 		$150,000+</a:t>
            </a:r>
          </a:p>
          <a:p>
            <a:pPr algn="l"/>
            <a:r>
              <a:rPr lang="en-US" b="1" dirty="0" smtClean="0">
                <a:latin typeface="Times New Roman" panose="02020603050405020304" pitchFamily="18" charset="0"/>
                <a:cs typeface="Times New Roman" panose="02020603050405020304" pitchFamily="18" charset="0"/>
              </a:rPr>
              <a:t>	Fire Chief Sponsorship			$100,000 - $149,999</a:t>
            </a:r>
          </a:p>
          <a:p>
            <a:pPr algn="l"/>
            <a:r>
              <a:rPr lang="en-US" b="1" dirty="0" smtClean="0">
                <a:latin typeface="Times New Roman" panose="02020603050405020304" pitchFamily="18" charset="0"/>
                <a:cs typeface="Times New Roman" panose="02020603050405020304" pitchFamily="18" charset="0"/>
              </a:rPr>
              <a:t>	Deputy Chief Sponsorship 			$50,000 - $99,999</a:t>
            </a:r>
          </a:p>
          <a:p>
            <a:pPr algn="l"/>
            <a:r>
              <a:rPr lang="en-US" b="1" dirty="0" smtClean="0">
                <a:latin typeface="Times New Roman" panose="02020603050405020304" pitchFamily="18" charset="0"/>
                <a:cs typeface="Times New Roman" panose="02020603050405020304" pitchFamily="18" charset="0"/>
              </a:rPr>
              <a:t>	Assistant Chief Sponsorship		$25,000 - $49,999</a:t>
            </a:r>
          </a:p>
          <a:p>
            <a:pPr algn="l"/>
            <a:r>
              <a:rPr lang="en-US" b="1" dirty="0" smtClean="0">
                <a:latin typeface="Times New Roman" panose="02020603050405020304" pitchFamily="18" charset="0"/>
                <a:cs typeface="Times New Roman" panose="02020603050405020304" pitchFamily="18" charset="0"/>
              </a:rPr>
              <a:t>	Battalion Chief Sponsorship		$10,000 - $24,999</a:t>
            </a:r>
          </a:p>
          <a:p>
            <a:pPr algn="l"/>
            <a:r>
              <a:rPr lang="en-US" b="1" dirty="0" smtClean="0">
                <a:latin typeface="Times New Roman" panose="02020603050405020304" pitchFamily="18" charset="0"/>
                <a:cs typeface="Times New Roman" panose="02020603050405020304" pitchFamily="18" charset="0"/>
              </a:rPr>
              <a:t>	Captain Sponsorship				$5,000 - $9,999</a:t>
            </a:r>
          </a:p>
          <a:p>
            <a:pPr algn="l"/>
            <a:r>
              <a:rPr lang="en-US" b="1" dirty="0" smtClean="0">
                <a:latin typeface="Times New Roman" panose="02020603050405020304" pitchFamily="18" charset="0"/>
                <a:cs typeface="Times New Roman" panose="02020603050405020304" pitchFamily="18" charset="0"/>
              </a:rPr>
              <a:t>	Lieutenant Sponsorship			$1,000 - $4,999 </a:t>
            </a:r>
          </a:p>
          <a:p>
            <a:pPr algn="l"/>
            <a:r>
              <a:rPr lang="en-US" b="1" dirty="0" smtClean="0">
                <a:latin typeface="Times New Roman" panose="02020603050405020304" pitchFamily="18" charset="0"/>
                <a:cs typeface="Times New Roman" panose="02020603050405020304" pitchFamily="18" charset="0"/>
              </a:rPr>
              <a:t>	Firefighter Sponsorship			$500 - $999</a:t>
            </a:r>
          </a:p>
          <a:p>
            <a:pPr algn="l"/>
            <a:r>
              <a:rPr lang="en-US" b="1" dirty="0" smtClean="0">
                <a:latin typeface="Times New Roman" panose="02020603050405020304" pitchFamily="18" charset="0"/>
                <a:cs typeface="Times New Roman" panose="02020603050405020304" pitchFamily="18" charset="0"/>
              </a:rPr>
              <a:t>	Recruit Sponsorship 			$1 - $499</a:t>
            </a:r>
          </a:p>
        </p:txBody>
      </p:sp>
      <p:pic>
        <p:nvPicPr>
          <p:cNvPr id="6" name="Picture 5"/>
          <p:cNvPicPr>
            <a:picLocks noChangeAspect="1"/>
          </p:cNvPicPr>
          <p:nvPr/>
        </p:nvPicPr>
        <p:blipFill>
          <a:blip r:embed="rId2"/>
          <a:stretch>
            <a:fillRect/>
          </a:stretch>
        </p:blipFill>
        <p:spPr>
          <a:xfrm>
            <a:off x="1872901" y="3966574"/>
            <a:ext cx="431443" cy="431443"/>
          </a:xfrm>
          <a:prstGeom prst="rect">
            <a:avLst/>
          </a:prstGeom>
        </p:spPr>
      </p:pic>
      <p:pic>
        <p:nvPicPr>
          <p:cNvPr id="7" name="Picture 6"/>
          <p:cNvPicPr>
            <a:picLocks noChangeAspect="1"/>
          </p:cNvPicPr>
          <p:nvPr/>
        </p:nvPicPr>
        <p:blipFill>
          <a:blip r:embed="rId3"/>
          <a:stretch>
            <a:fillRect/>
          </a:stretch>
        </p:blipFill>
        <p:spPr>
          <a:xfrm flipH="1">
            <a:off x="1864128" y="4429828"/>
            <a:ext cx="430443" cy="430443"/>
          </a:xfrm>
          <a:prstGeom prst="rect">
            <a:avLst/>
          </a:prstGeom>
        </p:spPr>
      </p:pic>
      <p:pic>
        <p:nvPicPr>
          <p:cNvPr id="8" name="Picture 7"/>
          <p:cNvPicPr>
            <a:picLocks noChangeAspect="1"/>
          </p:cNvPicPr>
          <p:nvPr/>
        </p:nvPicPr>
        <p:blipFill>
          <a:blip r:embed="rId4"/>
          <a:stretch>
            <a:fillRect/>
          </a:stretch>
        </p:blipFill>
        <p:spPr>
          <a:xfrm>
            <a:off x="1866704" y="3495478"/>
            <a:ext cx="429306" cy="429306"/>
          </a:xfrm>
          <a:prstGeom prst="rect">
            <a:avLst/>
          </a:prstGeom>
        </p:spPr>
      </p:pic>
      <p:pic>
        <p:nvPicPr>
          <p:cNvPr id="9" name="Picture 8"/>
          <p:cNvPicPr>
            <a:picLocks noChangeAspect="1"/>
          </p:cNvPicPr>
          <p:nvPr/>
        </p:nvPicPr>
        <p:blipFill>
          <a:blip r:embed="rId5"/>
          <a:stretch>
            <a:fillRect/>
          </a:stretch>
        </p:blipFill>
        <p:spPr>
          <a:xfrm flipH="1">
            <a:off x="1864128" y="2593732"/>
            <a:ext cx="431443" cy="431443"/>
          </a:xfrm>
          <a:prstGeom prst="rect">
            <a:avLst/>
          </a:prstGeom>
        </p:spPr>
      </p:pic>
      <p:pic>
        <p:nvPicPr>
          <p:cNvPr id="10" name="Picture 9"/>
          <p:cNvPicPr>
            <a:picLocks noChangeAspect="1"/>
          </p:cNvPicPr>
          <p:nvPr/>
        </p:nvPicPr>
        <p:blipFill>
          <a:blip r:embed="rId6"/>
          <a:stretch>
            <a:fillRect/>
          </a:stretch>
        </p:blipFill>
        <p:spPr>
          <a:xfrm>
            <a:off x="1864128" y="2146626"/>
            <a:ext cx="407896" cy="410383"/>
          </a:xfrm>
          <a:prstGeom prst="rect">
            <a:avLst/>
          </a:prstGeom>
        </p:spPr>
      </p:pic>
      <p:pic>
        <p:nvPicPr>
          <p:cNvPr id="11" name="Picture 10"/>
          <p:cNvPicPr>
            <a:picLocks noChangeAspect="1"/>
          </p:cNvPicPr>
          <p:nvPr/>
        </p:nvPicPr>
        <p:blipFill>
          <a:blip r:embed="rId7"/>
          <a:stretch>
            <a:fillRect/>
          </a:stretch>
        </p:blipFill>
        <p:spPr>
          <a:xfrm>
            <a:off x="1872901" y="3069351"/>
            <a:ext cx="399562" cy="399562"/>
          </a:xfrm>
          <a:prstGeom prst="rect">
            <a:avLst/>
          </a:prstGeom>
        </p:spPr>
      </p:pic>
      <p:pic>
        <p:nvPicPr>
          <p:cNvPr id="12" name="Picture 11"/>
          <p:cNvPicPr>
            <a:picLocks noChangeAspect="1"/>
          </p:cNvPicPr>
          <p:nvPr/>
        </p:nvPicPr>
        <p:blipFill>
          <a:blip r:embed="rId8"/>
          <a:stretch>
            <a:fillRect/>
          </a:stretch>
        </p:blipFill>
        <p:spPr>
          <a:xfrm>
            <a:off x="1864128" y="4894678"/>
            <a:ext cx="437930" cy="437930"/>
          </a:xfrm>
          <a:prstGeom prst="rect">
            <a:avLst/>
          </a:prstGeom>
        </p:spPr>
      </p:pic>
      <p:pic>
        <p:nvPicPr>
          <p:cNvPr id="13" name="Picture 12"/>
          <p:cNvPicPr>
            <a:picLocks noChangeAspect="1"/>
          </p:cNvPicPr>
          <p:nvPr/>
        </p:nvPicPr>
        <p:blipFill>
          <a:blip r:embed="rId9"/>
          <a:stretch>
            <a:fillRect/>
          </a:stretch>
        </p:blipFill>
        <p:spPr>
          <a:xfrm>
            <a:off x="1635757" y="1775328"/>
            <a:ext cx="864637" cy="192578"/>
          </a:xfrm>
          <a:prstGeom prst="rect">
            <a:avLst/>
          </a:prstGeom>
        </p:spPr>
      </p:pic>
    </p:spTree>
    <p:extLst>
      <p:ext uri="{BB962C8B-B14F-4D97-AF65-F5344CB8AC3E}">
        <p14:creationId xmlns:p14="http://schemas.microsoft.com/office/powerpoint/2010/main" val="2066313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95595"/>
          </a:xfrm>
        </p:spPr>
        <p:txBody>
          <a:bodyPr>
            <a:normAutofit/>
          </a:bodyPr>
          <a:lstStyle/>
          <a:p>
            <a:r>
              <a:rPr lang="en-US" b="1" dirty="0" smtClean="0">
                <a:latin typeface="Times New Roman" panose="02020603050405020304" pitchFamily="18" charset="0"/>
                <a:cs typeface="Times New Roman" panose="02020603050405020304" pitchFamily="18" charset="0"/>
              </a:rPr>
              <a:t>All supporters of the </a:t>
            </a:r>
            <a:r>
              <a:rPr lang="en-US" b="1" dirty="0" err="1" smtClean="0">
                <a:latin typeface="Times New Roman" panose="02020603050405020304" pitchFamily="18" charset="0"/>
                <a:cs typeface="Times New Roman" panose="02020603050405020304" pitchFamily="18" charset="0"/>
              </a:rPr>
              <a:t>Darke</a:t>
            </a:r>
            <a:r>
              <a:rPr lang="en-US" b="1" dirty="0" smtClean="0">
                <a:latin typeface="Times New Roman" panose="02020603050405020304" pitchFamily="18" charset="0"/>
                <a:cs typeface="Times New Roman" panose="02020603050405020304" pitchFamily="18" charset="0"/>
              </a:rPr>
              <a:t> County </a:t>
            </a:r>
            <a:r>
              <a:rPr lang="en-US" b="1" dirty="0" smtClean="0">
                <a:solidFill>
                  <a:srgbClr val="FF0000"/>
                </a:solidFill>
                <a:latin typeface="Times New Roman" panose="02020603050405020304" pitchFamily="18" charset="0"/>
                <a:cs typeface="Times New Roman" panose="02020603050405020304" pitchFamily="18" charset="0"/>
              </a:rPr>
              <a:t>CHIEFS</a:t>
            </a:r>
            <a:r>
              <a:rPr lang="en-US" b="1" dirty="0" smtClean="0">
                <a:latin typeface="Times New Roman" panose="02020603050405020304" pitchFamily="18" charset="0"/>
                <a:cs typeface="Times New Roman" panose="02020603050405020304" pitchFamily="18" charset="0"/>
              </a:rPr>
              <a:t>’ Campaign who donate $500.00 or more will be recognized on a sponsorship sign/billboard/monument (design TBD) on site once the project is completed.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59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28104"/>
          </a:xfrm>
        </p:spPr>
        <p:txBody>
          <a:bodyPr>
            <a:normAutofit/>
          </a:bodyPr>
          <a:lstStyle/>
          <a:p>
            <a:r>
              <a:rPr lang="en-US" b="1" dirty="0" smtClean="0">
                <a:latin typeface="Times New Roman" panose="02020603050405020304" pitchFamily="18" charset="0"/>
                <a:cs typeface="Times New Roman" panose="02020603050405020304" pitchFamily="18" charset="0"/>
              </a:rPr>
              <a:t>If you would like to contribute to the success of this </a:t>
            </a:r>
            <a:r>
              <a:rPr lang="en-US" b="1" dirty="0" smtClean="0">
                <a:solidFill>
                  <a:srgbClr val="FF0000"/>
                </a:solidFill>
                <a:latin typeface="Times New Roman" panose="02020603050405020304" pitchFamily="18" charset="0"/>
                <a:cs typeface="Times New Roman" panose="02020603050405020304" pitchFamily="18" charset="0"/>
              </a:rPr>
              <a:t>CHIEFS</a:t>
            </a:r>
            <a:r>
              <a:rPr lang="en-US" b="1" dirty="0" smtClean="0">
                <a:latin typeface="Times New Roman" panose="02020603050405020304" pitchFamily="18" charset="0"/>
                <a:cs typeface="Times New Roman" panose="02020603050405020304" pitchFamily="18" charset="0"/>
              </a:rPr>
              <a:t>’ Campaign for the </a:t>
            </a:r>
            <a:r>
              <a:rPr lang="en-US" b="1" dirty="0" err="1" smtClean="0">
                <a:latin typeface="Times New Roman" panose="02020603050405020304" pitchFamily="18" charset="0"/>
                <a:cs typeface="Times New Roman" panose="02020603050405020304" pitchFamily="18" charset="0"/>
              </a:rPr>
              <a:t>Darke</a:t>
            </a:r>
            <a:r>
              <a:rPr lang="en-US" b="1" dirty="0" smtClean="0">
                <a:latin typeface="Times New Roman" panose="02020603050405020304" pitchFamily="18" charset="0"/>
                <a:cs typeface="Times New Roman" panose="02020603050405020304" pitchFamily="18" charset="0"/>
              </a:rPr>
              <a:t> County Regional Fire Training Facility, please make a check payable to DCAFC with CHIEFS’ Campaign on the memo line, and mail it to the </a:t>
            </a:r>
            <a:r>
              <a:rPr lang="en-US" b="1" dirty="0" err="1" smtClean="0">
                <a:latin typeface="Times New Roman" panose="02020603050405020304" pitchFamily="18" charset="0"/>
                <a:cs typeface="Times New Roman" panose="02020603050405020304" pitchFamily="18" charset="0"/>
              </a:rPr>
              <a:t>Darke</a:t>
            </a:r>
            <a:r>
              <a:rPr lang="en-US" b="1" dirty="0" smtClean="0">
                <a:latin typeface="Times New Roman" panose="02020603050405020304" pitchFamily="18" charset="0"/>
                <a:cs typeface="Times New Roman" panose="02020603050405020304" pitchFamily="18" charset="0"/>
              </a:rPr>
              <a:t> County Association of Fire Chiefs, 3157 </a:t>
            </a:r>
            <a:r>
              <a:rPr lang="en-US" b="1" dirty="0" err="1" smtClean="0">
                <a:latin typeface="Times New Roman" panose="02020603050405020304" pitchFamily="18" charset="0"/>
                <a:cs typeface="Times New Roman" panose="02020603050405020304" pitchFamily="18" charset="0"/>
              </a:rPr>
              <a:t>Byrket</a:t>
            </a:r>
            <a:r>
              <a:rPr lang="en-US" b="1" dirty="0" smtClean="0">
                <a:latin typeface="Times New Roman" panose="02020603050405020304" pitchFamily="18" charset="0"/>
                <a:cs typeface="Times New Roman" panose="02020603050405020304" pitchFamily="18" charset="0"/>
              </a:rPr>
              <a:t> Rd., Greenville, Ohio 45331</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136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3" y="178676"/>
            <a:ext cx="10515600" cy="6679323"/>
          </a:xfrm>
        </p:spPr>
        <p:txBody>
          <a:bodyPr>
            <a:normAutofit fontScale="90000"/>
          </a:bodyPr>
          <a:lstStyle/>
          <a:p>
            <a:r>
              <a:rPr lang="en-US" sz="6000" b="1" dirty="0" smtClean="0">
                <a:latin typeface="Times New Roman" panose="02020603050405020304" pitchFamily="18" charset="0"/>
                <a:cs typeface="Times New Roman" panose="02020603050405020304" pitchFamily="18" charset="0"/>
              </a:rPr>
              <a:t>Donations can also be made:</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At any Greenville National Bank location</a:t>
            </a:r>
            <a:br>
              <a:rPr lang="en-US" sz="3600" b="1" dirty="0" smtClean="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From our</a:t>
            </a:r>
            <a:r>
              <a:rPr lang="en-US" sz="3600" b="1" dirty="0">
                <a:latin typeface="Times New Roman" panose="02020603050405020304" pitchFamily="18" charset="0"/>
                <a:cs typeface="Times New Roman" panose="02020603050405020304" pitchFamily="18" charset="0"/>
              </a:rPr>
              <a:t> website:   </a:t>
            </a: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hlinkClick r:id="rId2"/>
              </a:rPr>
              <a:t>https</a:t>
            </a:r>
            <a:r>
              <a:rPr lang="en-US" sz="3600" b="1" dirty="0">
                <a:solidFill>
                  <a:srgbClr val="FF0000"/>
                </a:solidFill>
                <a:latin typeface="Times New Roman" panose="02020603050405020304" pitchFamily="18" charset="0"/>
                <a:cs typeface="Times New Roman" panose="02020603050405020304" pitchFamily="18" charset="0"/>
                <a:hlinkClick r:id="rId2"/>
              </a:rPr>
              <a:t>://</a:t>
            </a:r>
            <a:r>
              <a:rPr lang="en-US" sz="3600" b="1" dirty="0" smtClean="0">
                <a:solidFill>
                  <a:srgbClr val="FF0000"/>
                </a:solidFill>
                <a:latin typeface="Times New Roman" panose="02020603050405020304" pitchFamily="18" charset="0"/>
                <a:cs typeface="Times New Roman" panose="02020603050405020304" pitchFamily="18" charset="0"/>
                <a:hlinkClick r:id="rId2"/>
              </a:rPr>
              <a:t>www.darkecountyfirechiefs.org</a:t>
            </a:r>
            <a:r>
              <a:rPr lang="en-US" sz="3600" b="1" dirty="0" smtClean="0">
                <a:latin typeface="Times New Roman" panose="02020603050405020304" pitchFamily="18" charset="0"/>
                <a:cs typeface="Times New Roman" panose="02020603050405020304" pitchFamily="18" charset="0"/>
                <a:hlinkClick r:id="rId2"/>
              </a:rPr>
              <a:t/>
            </a:r>
            <a:br>
              <a:rPr lang="en-US" sz="3600" b="1" dirty="0" smtClean="0">
                <a:latin typeface="Times New Roman" panose="02020603050405020304" pitchFamily="18" charset="0"/>
                <a:cs typeface="Times New Roman" panose="02020603050405020304" pitchFamily="18" charset="0"/>
                <a:hlinkClick r:id="rId2"/>
              </a:rPr>
            </a:br>
            <a:r>
              <a:rPr lang="en-US" sz="3600" b="1" dirty="0">
                <a:latin typeface="Times New Roman" panose="02020603050405020304" pitchFamily="18" charset="0"/>
                <a:cs typeface="Times New Roman" panose="02020603050405020304" pitchFamily="18" charset="0"/>
              </a:rPr>
              <a:t/>
            </a:r>
            <a:br>
              <a:rPr lang="en-US" sz="3600" b="1"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200" dirty="0">
                <a:hlinkClick r:id="rId3"/>
              </a:rPr>
              <a:t>https://</a:t>
            </a:r>
            <a:r>
              <a:rPr lang="en-US" sz="3200" dirty="0" smtClean="0">
                <a:hlinkClick r:id="rId3"/>
              </a:rPr>
              <a:t>www.paypal.com/US/fundraiser/charity/4323636</a:t>
            </a:r>
            <a:r>
              <a:rPr lang="en-US" sz="3200" dirty="0" smtClean="0"/>
              <a:t/>
            </a:r>
            <a:br>
              <a:rPr lang="en-US" sz="3200" dirty="0" smtClean="0"/>
            </a:b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b="1" dirty="0"/>
              <a:t/>
            </a:r>
            <a:br>
              <a:rPr lang="en-US" b="1" dirty="0"/>
            </a:br>
            <a:r>
              <a:rPr lang="en-US" sz="2700" b="1" dirty="0">
                <a:hlinkClick r:id="rId4"/>
              </a:rPr>
              <a:t>https</a:t>
            </a:r>
            <a:r>
              <a:rPr lang="en-US" sz="2700" b="1">
                <a:hlinkClick r:id="rId4"/>
              </a:rPr>
              <a:t>://</a:t>
            </a:r>
            <a:r>
              <a:rPr lang="en-US" sz="2700" b="1" smtClean="0">
                <a:hlinkClick r:id="rId4"/>
              </a:rPr>
              <a:t>www.gofundme.com/f/chiefs-campaignregional-fire-training-facility</a:t>
            </a:r>
            <a:r>
              <a:rPr lang="en-US" sz="2700" b="1" smtClean="0"/>
              <a:t/>
            </a:r>
            <a:br>
              <a:rPr lang="en-US" sz="2700" b="1" smtClean="0"/>
            </a:br>
            <a:endParaRPr lang="en-US" sz="2700" dirty="0">
              <a:latin typeface="Times New Roman" panose="02020603050405020304" pitchFamily="18" charset="0"/>
              <a:cs typeface="Times New Roman" panose="02020603050405020304" pitchFamily="18" charset="0"/>
            </a:endParaRPr>
          </a:p>
        </p:txBody>
      </p:sp>
      <p:sp>
        <p:nvSpPr>
          <p:cNvPr id="3" name="AutoShape 2" descr="File:GoFundMe logo.svg - Wikimedia Commons"/>
          <p:cNvSpPr>
            <a:spLocks noChangeAspect="1" noChangeArrowheads="1"/>
          </p:cNvSpPr>
          <p:nvPr/>
        </p:nvSpPr>
        <p:spPr bwMode="auto">
          <a:xfrm>
            <a:off x="838200" y="2609248"/>
            <a:ext cx="6308834" cy="63088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File:GoFundMe logo.svg - Wikimedia Com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901263" y="4133195"/>
            <a:ext cx="4580314" cy="564905"/>
          </a:xfrm>
          <a:prstGeom prst="rect">
            <a:avLst/>
          </a:prstGeom>
        </p:spPr>
      </p:pic>
      <p:pic>
        <p:nvPicPr>
          <p:cNvPr id="8" name="Picture 7"/>
          <p:cNvPicPr>
            <a:picLocks noChangeAspect="1"/>
          </p:cNvPicPr>
          <p:nvPr/>
        </p:nvPicPr>
        <p:blipFill>
          <a:blip r:embed="rId6"/>
          <a:stretch>
            <a:fillRect/>
          </a:stretch>
        </p:blipFill>
        <p:spPr>
          <a:xfrm>
            <a:off x="901263" y="5406272"/>
            <a:ext cx="2145863" cy="643759"/>
          </a:xfrm>
          <a:prstGeom prst="rect">
            <a:avLst/>
          </a:prstGeom>
        </p:spPr>
      </p:pic>
    </p:spTree>
    <p:extLst>
      <p:ext uri="{BB962C8B-B14F-4D97-AF65-F5344CB8AC3E}">
        <p14:creationId xmlns:p14="http://schemas.microsoft.com/office/powerpoint/2010/main" val="3242069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smtClean="0">
                <a:latin typeface="Times New Roman" panose="02020603050405020304" pitchFamily="18" charset="0"/>
                <a:cs typeface="Times New Roman" panose="02020603050405020304" pitchFamily="18" charset="0"/>
              </a:rPr>
              <a:t>You can follow us!</a:t>
            </a:r>
            <a:endParaRPr lang="en-US" sz="96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6440682" y="1690688"/>
            <a:ext cx="4913118" cy="4351338"/>
          </a:xfrm>
          <a:prstGeom prst="rect">
            <a:avLst/>
          </a:prstGeom>
        </p:spPr>
      </p:pic>
      <p:pic>
        <p:nvPicPr>
          <p:cNvPr id="5" name="Picture 4"/>
          <p:cNvPicPr>
            <a:picLocks noChangeAspect="1"/>
          </p:cNvPicPr>
          <p:nvPr/>
        </p:nvPicPr>
        <p:blipFill>
          <a:blip r:embed="rId3"/>
          <a:stretch>
            <a:fillRect/>
          </a:stretch>
        </p:blipFill>
        <p:spPr>
          <a:xfrm>
            <a:off x="676372" y="1690688"/>
            <a:ext cx="4351338" cy="4351338"/>
          </a:xfrm>
          <a:prstGeom prst="rect">
            <a:avLst/>
          </a:prstGeom>
        </p:spPr>
      </p:pic>
    </p:spTree>
    <p:extLst>
      <p:ext uri="{BB962C8B-B14F-4D97-AF65-F5344CB8AC3E}">
        <p14:creationId xmlns:p14="http://schemas.microsoft.com/office/powerpoint/2010/main" val="40539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57449"/>
            <a:ext cx="10515600" cy="1770610"/>
          </a:xfrm>
        </p:spPr>
        <p:txBody>
          <a:bodyPr>
            <a:normAutofit fontScale="90000"/>
          </a:bodyPr>
          <a:lstStyle/>
          <a:p>
            <a:r>
              <a:rPr lang="en-US" sz="4000" b="1" dirty="0" smtClean="0">
                <a:latin typeface="Times New Roman" panose="02020603050405020304" pitchFamily="18" charset="0"/>
                <a:cs typeface="Times New Roman" panose="02020603050405020304" pitchFamily="18" charset="0"/>
              </a:rPr>
              <a:t>Thank you for your thoughtful consideration of this opportunity.  If you would like more information, please contact one of the following:</a:t>
            </a:r>
            <a:endParaRPr lang="en-US" sz="4000" b="1"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831850" y="2252749"/>
            <a:ext cx="10515600" cy="3836901"/>
          </a:xfrm>
        </p:spPr>
        <p:txBody>
          <a:bodyPr/>
          <a:lstStyle/>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Chief Russ Thompson, Campaign Chairman          	</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Greenville Fire Department    				</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(937) 548-3040 or (937) 459-8433	</a:t>
            </a:r>
            <a:r>
              <a:rPr lang="en-US" b="1" dirty="0" smtClean="0">
                <a:latin typeface="Times New Roman" panose="02020603050405020304" pitchFamily="18" charset="0"/>
                <a:cs typeface="Times New Roman" panose="02020603050405020304" pitchFamily="18" charset="0"/>
              </a:rPr>
              <a:t>			</a:t>
            </a:r>
          </a:p>
          <a:p>
            <a:pPr>
              <a:lnSpc>
                <a:spcPct val="100000"/>
              </a:lnSpc>
              <a:spcBef>
                <a:spcPts val="0"/>
              </a:spcBef>
            </a:pPr>
            <a:r>
              <a:rPr lang="en-US" b="1" dirty="0" smtClean="0">
                <a:solidFill>
                  <a:srgbClr val="FF0000"/>
                </a:solidFill>
                <a:latin typeface="Times New Roman" panose="02020603050405020304" pitchFamily="18" charset="0"/>
                <a:cs typeface="Times New Roman" panose="02020603050405020304" pitchFamily="18" charset="0"/>
              </a:rPr>
              <a:t>rthompson@cityofgreenville.org</a:t>
            </a:r>
            <a:r>
              <a:rPr lang="en-US" dirty="0" smtClean="0">
                <a:latin typeface="Times New Roman" panose="02020603050405020304" pitchFamily="18" charset="0"/>
                <a:cs typeface="Times New Roman" panose="02020603050405020304" pitchFamily="18" charset="0"/>
              </a:rPr>
              <a:t>			</a:t>
            </a:r>
          </a:p>
          <a:p>
            <a:pPr>
              <a:lnSpc>
                <a:spcPct val="100000"/>
              </a:lnSpc>
              <a:spcBef>
                <a:spcPts val="0"/>
              </a:spcBef>
            </a:pPr>
            <a:r>
              <a:rPr lang="en-US" dirty="0" smtClean="0">
                <a:latin typeface="Times New Roman" panose="02020603050405020304" pitchFamily="18" charset="0"/>
                <a:cs typeface="Times New Roman" panose="02020603050405020304" pitchFamily="18" charset="0"/>
              </a:rPr>
              <a:t> </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Chief Brian Pearson, Campaign Vice-Chairman</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Versailles Fire Department</a:t>
            </a:r>
          </a:p>
          <a:p>
            <a:pPr>
              <a:lnSpc>
                <a:spcPct val="100000"/>
              </a:lnSpc>
              <a:spcBef>
                <a:spcPts val="0"/>
              </a:spcBef>
            </a:pPr>
            <a:r>
              <a:rPr lang="en-US" b="1" dirty="0" smtClean="0">
                <a:solidFill>
                  <a:schemeClr val="tx1"/>
                </a:solidFill>
                <a:latin typeface="Times New Roman" panose="02020603050405020304" pitchFamily="18" charset="0"/>
                <a:cs typeface="Times New Roman" panose="02020603050405020304" pitchFamily="18" charset="0"/>
              </a:rPr>
              <a:t>(937) 423-4164</a:t>
            </a:r>
          </a:p>
          <a:p>
            <a:pPr>
              <a:lnSpc>
                <a:spcPct val="100000"/>
              </a:lnSpc>
              <a:spcBef>
                <a:spcPts val="0"/>
              </a:spcBef>
            </a:pPr>
            <a:r>
              <a:rPr lang="en-US" b="1" dirty="0" smtClean="0">
                <a:solidFill>
                  <a:srgbClr val="FF0000"/>
                </a:solidFill>
                <a:latin typeface="Times New Roman" panose="02020603050405020304" pitchFamily="18" charset="0"/>
                <a:cs typeface="Times New Roman" panose="02020603050405020304" pitchFamily="18" charset="0"/>
              </a:rPr>
              <a:t>BrianPearson@versaillesoh.com</a:t>
            </a:r>
          </a:p>
          <a:p>
            <a:pPr>
              <a:lnSpc>
                <a:spcPct val="100000"/>
              </a:lnSpc>
              <a:spcBef>
                <a:spcPts val="0"/>
              </a:spcBef>
            </a:pPr>
            <a:endParaRPr lang="en-US" dirty="0" smtClean="0"/>
          </a:p>
          <a:p>
            <a:pPr>
              <a:lnSpc>
                <a:spcPct val="100000"/>
              </a:lnSpc>
              <a:spcBef>
                <a:spcPts val="0"/>
              </a:spcBef>
            </a:pPr>
            <a:endParaRPr lang="en-US" dirty="0" smtClean="0"/>
          </a:p>
          <a:p>
            <a:endParaRPr lang="en-US" dirty="0"/>
          </a:p>
        </p:txBody>
      </p:sp>
    </p:spTree>
    <p:extLst>
      <p:ext uri="{BB962C8B-B14F-4D97-AF65-F5344CB8AC3E}">
        <p14:creationId xmlns:p14="http://schemas.microsoft.com/office/powerpoint/2010/main" val="3526827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028" y="1064029"/>
            <a:ext cx="10274532" cy="5370022"/>
          </a:xfrm>
        </p:spPr>
        <p:txBody>
          <a:bodyPr>
            <a:normAutofit fontScale="90000"/>
          </a:bodyPr>
          <a:lstStyle/>
          <a:p>
            <a:pPr>
              <a:lnSpc>
                <a:spcPct val="100000"/>
              </a:lnSpc>
            </a:pPr>
            <a:r>
              <a:rPr lang="en-US" dirty="0" smtClean="0">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22 Member Departments</a:t>
            </a: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(More than 465 </a:t>
            </a:r>
            <a:r>
              <a:rPr lang="en-US" sz="2200" b="1" dirty="0">
                <a:latin typeface="Times New Roman" panose="02020603050405020304" pitchFamily="18" charset="0"/>
                <a:cs typeface="Times New Roman" panose="02020603050405020304" pitchFamily="18" charset="0"/>
              </a:rPr>
              <a:t>Firefighting Personnel)</a:t>
            </a:r>
            <a:r>
              <a:rPr lang="en-US" sz="2200" b="1" dirty="0" smtClean="0">
                <a:latin typeface="Times New Roman" panose="02020603050405020304" pitchFamily="18" charset="0"/>
                <a:cs typeface="Times New Roman" panose="02020603050405020304" pitchFamily="18" charset="0"/>
              </a:rPr>
              <a:t/>
            </a:r>
            <a:br>
              <a:rPr lang="en-US" sz="2200" b="1" dirty="0" smtClean="0">
                <a:latin typeface="Times New Roman" panose="02020603050405020304" pitchFamily="18" charset="0"/>
                <a:cs typeface="Times New Roman" panose="02020603050405020304" pitchFamily="18" charset="0"/>
              </a:rPr>
            </a:br>
            <a:r>
              <a:rPr lang="en-US" sz="2200" b="1" dirty="0" smtClean="0">
                <a:latin typeface="Times New Roman" panose="02020603050405020304" pitchFamily="18" charset="0"/>
                <a:cs typeface="Times New Roman" panose="02020603050405020304" pitchFamily="18" charset="0"/>
              </a:rPr>
              <a:t>Serving all of </a:t>
            </a:r>
            <a:r>
              <a:rPr lang="en-US" sz="2200" b="1" dirty="0" err="1" smtClean="0">
                <a:latin typeface="Times New Roman" panose="02020603050405020304" pitchFamily="18" charset="0"/>
                <a:cs typeface="Times New Roman" panose="02020603050405020304" pitchFamily="18" charset="0"/>
              </a:rPr>
              <a:t>Darke</a:t>
            </a:r>
            <a:r>
              <a:rPr lang="en-US" sz="2200" b="1" dirty="0" smtClean="0">
                <a:latin typeface="Times New Roman" panose="02020603050405020304" pitchFamily="18" charset="0"/>
                <a:cs typeface="Times New Roman" panose="02020603050405020304" pitchFamily="18" charset="0"/>
              </a:rPr>
              <a:t> County and portions of Mercer, Miami, Preble, and Shelby Counties</a:t>
            </a:r>
            <a:br>
              <a:rPr lang="en-US" sz="2200" b="1" dirty="0" smtClean="0">
                <a:latin typeface="Times New Roman" panose="02020603050405020304" pitchFamily="18" charset="0"/>
                <a:cs typeface="Times New Roman" panose="02020603050405020304" pitchFamily="18" charset="0"/>
              </a:rPr>
            </a:br>
            <a:r>
              <a:rPr lang="en-US" sz="2200" b="1" dirty="0" smtClean="0">
                <a:latin typeface="Times New Roman" panose="02020603050405020304" pitchFamily="18" charset="0"/>
                <a:cs typeface="Times New Roman" panose="02020603050405020304" pitchFamily="18" charset="0"/>
              </a:rPr>
              <a:t>                                                (Population of about 94,887)</a:t>
            </a:r>
            <a:br>
              <a:rPr lang="en-US" sz="2200" b="1" dirty="0" smtClean="0">
                <a:latin typeface="Times New Roman" panose="02020603050405020304" pitchFamily="18" charset="0"/>
                <a:cs typeface="Times New Roman" panose="02020603050405020304" pitchFamily="18" charset="0"/>
              </a:rPr>
            </a:br>
            <a:r>
              <a:rPr lang="en-US" sz="2200" b="1" dirty="0" smtClean="0">
                <a:latin typeface="Times New Roman" panose="02020603050405020304" pitchFamily="18" charset="0"/>
                <a:cs typeface="Times New Roman" panose="02020603050405020304" pitchFamily="18" charset="0"/>
              </a:rPr>
              <a:t/>
            </a:r>
            <a:br>
              <a:rPr lang="en-US" sz="2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Ansonia			Laura			</a:t>
            </a:r>
            <a:r>
              <a:rPr lang="en-US" sz="3200" b="1" dirty="0" err="1" smtClean="0">
                <a:latin typeface="Times New Roman" panose="02020603050405020304" pitchFamily="18" charset="0"/>
                <a:cs typeface="Times New Roman" panose="02020603050405020304" pitchFamily="18" charset="0"/>
              </a:rPr>
              <a:t>Rossburg</a:t>
            </a:r>
            <a:r>
              <a:rPr lang="en-US" sz="3200" b="1" dirty="0" smtClean="0">
                <a:latin typeface="Times New Roman" panose="02020603050405020304" pitchFamily="18" charset="0"/>
                <a:cs typeface="Times New Roman" panose="02020603050405020304" pitchFamily="18" charset="0"/>
              </a:rPr>
              <a:t>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Arcanum			Liberty TWP		Russia</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Bradford			New Madison		Union City (OH)</a:t>
            </a:r>
            <a:br>
              <a:rPr lang="en-US" sz="3200" b="1" dirty="0" smtClean="0">
                <a:latin typeface="Times New Roman" panose="02020603050405020304" pitchFamily="18" charset="0"/>
                <a:cs typeface="Times New Roman" panose="02020603050405020304" pitchFamily="18" charset="0"/>
              </a:rPr>
            </a:br>
            <a:r>
              <a:rPr lang="en-US" sz="3200" b="1" dirty="0" err="1" smtClean="0">
                <a:latin typeface="Times New Roman" panose="02020603050405020304" pitchFamily="18" charset="0"/>
                <a:cs typeface="Times New Roman" panose="02020603050405020304" pitchFamily="18" charset="0"/>
              </a:rPr>
              <a:t>Burkettsville</a:t>
            </a:r>
            <a:r>
              <a:rPr lang="en-US" sz="3200" b="1" dirty="0" smtClean="0">
                <a:latin typeface="Times New Roman" panose="02020603050405020304" pitchFamily="18" charset="0"/>
                <a:cs typeface="Times New Roman" panose="02020603050405020304" pitchFamily="18" charset="0"/>
              </a:rPr>
              <a:t>		New Paris		        *Union City (IN)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Gettysburg			North Star			Verona</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Greenville			Osgood			Versailles</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Greenville TWP		</a:t>
            </a:r>
            <a:r>
              <a:rPr lang="en-US" sz="3200" b="1" dirty="0" err="1" smtClean="0">
                <a:latin typeface="Times New Roman" panose="02020603050405020304" pitchFamily="18" charset="0"/>
                <a:cs typeface="Times New Roman" panose="02020603050405020304" pitchFamily="18" charset="0"/>
              </a:rPr>
              <a:t>Pitsburg</a:t>
            </a:r>
            <a:r>
              <a:rPr lang="en-US" sz="3200" b="1" dirty="0" smtClean="0">
                <a:latin typeface="Times New Roman" panose="02020603050405020304" pitchFamily="18" charset="0"/>
                <a:cs typeface="Times New Roman" panose="02020603050405020304" pitchFamily="18" charset="0"/>
              </a:rPr>
              <a:t>			West Manchester</a:t>
            </a:r>
            <a:br>
              <a:rPr lang="en-US" sz="3200" b="1" dirty="0" smtClean="0">
                <a:latin typeface="Times New Roman" panose="02020603050405020304" pitchFamily="18" charset="0"/>
                <a:cs typeface="Times New Roman" panose="02020603050405020304" pitchFamily="18" charset="0"/>
              </a:rPr>
            </a:br>
            <a:r>
              <a:rPr lang="en-US" sz="3200" b="1" dirty="0" err="1" smtClean="0">
                <a:latin typeface="Times New Roman" panose="02020603050405020304" pitchFamily="18" charset="0"/>
                <a:cs typeface="Times New Roman" panose="02020603050405020304" pitchFamily="18" charset="0"/>
              </a:rPr>
              <a:t>Hollansburg</a:t>
            </a:r>
            <a:r>
              <a:rPr lang="en-US" sz="3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*Joined DCAFC in August 2023</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028" y="306366"/>
            <a:ext cx="1679323" cy="1515326"/>
          </a:xfrm>
          <a:prstGeom prst="rect">
            <a:avLst/>
          </a:prstGeom>
        </p:spPr>
      </p:pic>
    </p:spTree>
    <p:extLst>
      <p:ext uri="{BB962C8B-B14F-4D97-AF65-F5344CB8AC3E}">
        <p14:creationId xmlns:p14="http://schemas.microsoft.com/office/powerpoint/2010/main" val="659006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1723"/>
            <a:ext cx="10515600" cy="4596939"/>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In 2021, the Association became a non-profit 501(c)(3) Public Charity for purposes of providing training and education to the county’s fire service.  This includes the operation and maintenance of a county training facility.  In March 2023, we launched our CHIEFS’ campaign to raise funds to build a training facility for </a:t>
            </a:r>
            <a:r>
              <a:rPr lang="en-US" b="1" u="sng" dirty="0" smtClean="0">
                <a:latin typeface="Times New Roman" panose="02020603050405020304" pitchFamily="18" charset="0"/>
                <a:cs typeface="Times New Roman" panose="02020603050405020304" pitchFamily="18" charset="0"/>
              </a:rPr>
              <a:t>ALL</a:t>
            </a:r>
            <a:r>
              <a:rPr lang="en-US" b="1" dirty="0" smtClean="0">
                <a:latin typeface="Times New Roman" panose="02020603050405020304" pitchFamily="18" charset="0"/>
                <a:cs typeface="Times New Roman" panose="02020603050405020304" pitchFamily="18" charset="0"/>
              </a:rPr>
              <a:t> of our departments.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462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447" y="754967"/>
            <a:ext cx="11429999" cy="5120954"/>
          </a:xfrm>
          <a:prstGeom prst="rect">
            <a:avLst/>
          </a:prstGeom>
        </p:spPr>
        <p:txBody>
          <a:bodyPr wrap="square">
            <a:spAutoFit/>
          </a:bodyPr>
          <a:lstStyle/>
          <a:p>
            <a:pPr algn="ctr">
              <a:lnSpc>
                <a:spcPct val="107000"/>
              </a:lnSpc>
              <a:spcAft>
                <a:spcPts val="800"/>
              </a:spcAft>
            </a:pP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Darke</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County Regional Fire Training Facility</a:t>
            </a:r>
          </a:p>
          <a:p>
            <a:pPr algn="ctr">
              <a:lnSpc>
                <a:spcPct val="107000"/>
              </a:lnSpc>
              <a:spcAft>
                <a:spcPts val="800"/>
              </a:spcAft>
            </a:pP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9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CHIEFS</a:t>
            </a:r>
            <a:r>
              <a:rPr lang="en-US" sz="9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9600" b="1" dirty="0">
                <a:latin typeface="Times New Roman" panose="02020603050405020304" pitchFamily="18" charset="0"/>
                <a:ea typeface="Calibri" panose="020F0502020204030204" pitchFamily="34" charset="0"/>
                <a:cs typeface="Times New Roman" panose="02020603050405020304" pitchFamily="18" charset="0"/>
              </a:rPr>
              <a:t>Campaign </a:t>
            </a:r>
            <a:endParaRPr lang="en-US" sz="96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ommunities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dirty="0">
                <a:latin typeface="Times New Roman" panose="02020603050405020304" pitchFamily="18" charset="0"/>
                <a:ea typeface="Calibri" panose="020F0502020204030204" pitchFamily="34" charset="0"/>
                <a:cs typeface="Times New Roman" panose="02020603050405020304" pitchFamily="18" charset="0"/>
              </a:rPr>
              <a:t>elping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n-US" sz="3200" b="1" dirty="0">
                <a:latin typeface="Times New Roman" panose="02020603050405020304" pitchFamily="18" charset="0"/>
                <a:ea typeface="Calibri" panose="020F0502020204030204" pitchFamily="34" charset="0"/>
                <a:cs typeface="Times New Roman" panose="02020603050405020304" pitchFamily="18" charset="0"/>
              </a:rPr>
              <a:t>mprove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a:t>
            </a:r>
            <a:r>
              <a:rPr lang="en-US" sz="3200" b="1" dirty="0">
                <a:latin typeface="Times New Roman" panose="02020603050405020304" pitchFamily="18" charset="0"/>
                <a:ea typeface="Calibri" panose="020F0502020204030204" pitchFamily="34" charset="0"/>
                <a:cs typeface="Times New Roman" panose="02020603050405020304" pitchFamily="18" charset="0"/>
              </a:rPr>
              <a:t>ducation of the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F</a:t>
            </a:r>
            <a:r>
              <a:rPr lang="en-US" sz="3200" b="1" dirty="0">
                <a:latin typeface="Times New Roman" panose="02020603050405020304" pitchFamily="18" charset="0"/>
                <a:ea typeface="Calibri" panose="020F0502020204030204" pitchFamily="34" charset="0"/>
                <a:cs typeface="Times New Roman" panose="02020603050405020304" pitchFamily="18" charset="0"/>
              </a:rPr>
              <a:t>ire </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t>
            </a:r>
            <a:r>
              <a:rPr lang="en-US" sz="3200" b="1" dirty="0">
                <a:latin typeface="Times New Roman" panose="02020603050405020304" pitchFamily="18" charset="0"/>
                <a:ea typeface="Calibri" panose="020F0502020204030204" pitchFamily="34" charset="0"/>
                <a:cs typeface="Times New Roman" panose="02020603050405020304" pitchFamily="18" charset="0"/>
              </a:rPr>
              <a:t>ervice</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026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447" y="754967"/>
            <a:ext cx="11429999" cy="3861891"/>
          </a:xfrm>
          <a:prstGeom prst="rect">
            <a:avLst/>
          </a:prstGeom>
        </p:spPr>
        <p:txBody>
          <a:bodyPr wrap="square">
            <a:spAutoFit/>
          </a:bodyPr>
          <a:lstStyle/>
          <a:p>
            <a:pPr algn="ctr">
              <a:lnSpc>
                <a:spcPct val="107000"/>
              </a:lnSpc>
              <a:spcAft>
                <a:spcPts val="800"/>
              </a:spcAft>
            </a:pP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9600" b="1" dirty="0" smtClean="0">
                <a:latin typeface="Times New Roman" panose="02020603050405020304" pitchFamily="18" charset="0"/>
                <a:ea typeface="Calibri" panose="020F0502020204030204" pitchFamily="34" charset="0"/>
                <a:cs typeface="Times New Roman" panose="02020603050405020304" pitchFamily="18" charset="0"/>
              </a:rPr>
              <a:t>Why do we need it?</a:t>
            </a:r>
            <a:endParaRPr lang="en-US" sz="9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810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011" y="365125"/>
            <a:ext cx="11305309" cy="549275"/>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We don’t acquire &amp; burn structures like we used to!</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181302" y="1537855"/>
            <a:ext cx="4015047" cy="2510443"/>
          </a:xfrm>
        </p:spPr>
        <p:txBody>
          <a:bodyPr>
            <a:normAutofit fontScale="92500" lnSpcReduction="10000"/>
          </a:bodyPr>
          <a:lstStyle/>
          <a:p>
            <a:r>
              <a:rPr lang="en-US" dirty="0" smtClean="0">
                <a:latin typeface="Times New Roman" panose="02020603050405020304" pitchFamily="18" charset="0"/>
                <a:cs typeface="Times New Roman" panose="02020603050405020304" pitchFamily="18" charset="0"/>
              </a:rPr>
              <a:t>Stricter regulations </a:t>
            </a:r>
          </a:p>
          <a:p>
            <a:r>
              <a:rPr lang="en-US" dirty="0" smtClean="0">
                <a:latin typeface="Times New Roman" panose="02020603050405020304" pitchFamily="18" charset="0"/>
                <a:cs typeface="Times New Roman" panose="02020603050405020304" pitchFamily="18" charset="0"/>
              </a:rPr>
              <a:t>Financial restraints </a:t>
            </a:r>
          </a:p>
          <a:p>
            <a:r>
              <a:rPr lang="en-US" dirty="0" smtClean="0">
                <a:latin typeface="Times New Roman" panose="02020603050405020304" pitchFamily="18" charset="0"/>
                <a:cs typeface="Times New Roman" panose="02020603050405020304" pitchFamily="18" charset="0"/>
              </a:rPr>
              <a:t>Logistical challenges</a:t>
            </a:r>
          </a:p>
          <a:p>
            <a:r>
              <a:rPr lang="en-US" dirty="0" smtClean="0">
                <a:latin typeface="Times New Roman" panose="02020603050405020304" pitchFamily="18" charset="0"/>
                <a:cs typeface="Times New Roman" panose="02020603050405020304" pitchFamily="18" charset="0"/>
              </a:rPr>
              <a:t>Uncontrollable environment</a:t>
            </a:r>
          </a:p>
          <a:p>
            <a:r>
              <a:rPr lang="en-US" dirty="0" smtClean="0">
                <a:latin typeface="Times New Roman" panose="02020603050405020304" pitchFamily="18" charset="0"/>
                <a:cs typeface="Times New Roman" panose="02020603050405020304" pitchFamily="18" charset="0"/>
              </a:rPr>
              <a:t>Safety issues</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stretch>
            <a:fillRect/>
          </a:stretch>
        </p:blipFill>
        <p:spPr>
          <a:xfrm>
            <a:off x="7230687" y="4025206"/>
            <a:ext cx="1667004" cy="2222673"/>
          </a:xfrm>
          <a:prstGeom prst="rect">
            <a:avLst/>
          </a:prstGeom>
        </p:spPr>
      </p:pic>
      <p:pic>
        <p:nvPicPr>
          <p:cNvPr id="6" name="Picture 5"/>
          <p:cNvPicPr>
            <a:picLocks noChangeAspect="1"/>
          </p:cNvPicPr>
          <p:nvPr/>
        </p:nvPicPr>
        <p:blipFill>
          <a:blip r:embed="rId3"/>
          <a:stretch>
            <a:fillRect/>
          </a:stretch>
        </p:blipFill>
        <p:spPr>
          <a:xfrm>
            <a:off x="838200" y="1077479"/>
            <a:ext cx="2225247" cy="1666874"/>
          </a:xfrm>
          <a:prstGeom prst="rect">
            <a:avLst/>
          </a:prstGeom>
        </p:spPr>
      </p:pic>
      <p:pic>
        <p:nvPicPr>
          <p:cNvPr id="7" name="Picture 6"/>
          <p:cNvPicPr>
            <a:picLocks noChangeAspect="1"/>
          </p:cNvPicPr>
          <p:nvPr/>
        </p:nvPicPr>
        <p:blipFill>
          <a:blip r:embed="rId4"/>
          <a:stretch>
            <a:fillRect/>
          </a:stretch>
        </p:blipFill>
        <p:spPr>
          <a:xfrm>
            <a:off x="8999090" y="4459917"/>
            <a:ext cx="2354710" cy="1766033"/>
          </a:xfrm>
          <a:prstGeom prst="rect">
            <a:avLst/>
          </a:prstGeom>
        </p:spPr>
      </p:pic>
      <p:pic>
        <p:nvPicPr>
          <p:cNvPr id="8" name="Picture 7"/>
          <p:cNvPicPr>
            <a:picLocks noChangeAspect="1"/>
          </p:cNvPicPr>
          <p:nvPr/>
        </p:nvPicPr>
        <p:blipFill>
          <a:blip r:embed="rId5"/>
          <a:stretch>
            <a:fillRect/>
          </a:stretch>
        </p:blipFill>
        <p:spPr>
          <a:xfrm flipH="1">
            <a:off x="8999090" y="2733164"/>
            <a:ext cx="2354708" cy="1646457"/>
          </a:xfrm>
          <a:prstGeom prst="rect">
            <a:avLst/>
          </a:prstGeom>
        </p:spPr>
      </p:pic>
      <p:pic>
        <p:nvPicPr>
          <p:cNvPr id="9" name="Picture 8"/>
          <p:cNvPicPr>
            <a:picLocks noChangeAspect="1"/>
          </p:cNvPicPr>
          <p:nvPr/>
        </p:nvPicPr>
        <p:blipFill>
          <a:blip r:embed="rId6"/>
          <a:stretch>
            <a:fillRect/>
          </a:stretch>
        </p:blipFill>
        <p:spPr>
          <a:xfrm>
            <a:off x="838200" y="4630189"/>
            <a:ext cx="2916399" cy="1617690"/>
          </a:xfrm>
          <a:prstGeom prst="rect">
            <a:avLst/>
          </a:prstGeom>
        </p:spPr>
      </p:pic>
      <p:pic>
        <p:nvPicPr>
          <p:cNvPr id="10" name="Picture 9"/>
          <p:cNvPicPr>
            <a:picLocks noChangeAspect="1"/>
          </p:cNvPicPr>
          <p:nvPr/>
        </p:nvPicPr>
        <p:blipFill>
          <a:blip r:embed="rId7"/>
          <a:stretch>
            <a:fillRect/>
          </a:stretch>
        </p:blipFill>
        <p:spPr>
          <a:xfrm>
            <a:off x="8999090" y="1077479"/>
            <a:ext cx="2354709" cy="1563674"/>
          </a:xfrm>
          <a:prstGeom prst="rect">
            <a:avLst/>
          </a:prstGeom>
        </p:spPr>
      </p:pic>
      <p:pic>
        <p:nvPicPr>
          <p:cNvPr id="4" name="Picture 3"/>
          <p:cNvPicPr>
            <a:picLocks noChangeAspect="1"/>
          </p:cNvPicPr>
          <p:nvPr/>
        </p:nvPicPr>
        <p:blipFill>
          <a:blip r:embed="rId8"/>
          <a:stretch>
            <a:fillRect/>
          </a:stretch>
        </p:blipFill>
        <p:spPr>
          <a:xfrm>
            <a:off x="838200" y="2822185"/>
            <a:ext cx="2642745" cy="1730172"/>
          </a:xfrm>
          <a:prstGeom prst="rect">
            <a:avLst/>
          </a:prstGeom>
        </p:spPr>
      </p:pic>
      <p:pic>
        <p:nvPicPr>
          <p:cNvPr id="11" name="Picture 10"/>
          <p:cNvPicPr>
            <a:picLocks noChangeAspect="1"/>
          </p:cNvPicPr>
          <p:nvPr/>
        </p:nvPicPr>
        <p:blipFill>
          <a:blip r:embed="rId9"/>
          <a:stretch>
            <a:fillRect/>
          </a:stretch>
        </p:blipFill>
        <p:spPr>
          <a:xfrm>
            <a:off x="3926239" y="4125890"/>
            <a:ext cx="3132810" cy="2121989"/>
          </a:xfrm>
          <a:prstGeom prst="rect">
            <a:avLst/>
          </a:prstGeom>
        </p:spPr>
      </p:pic>
    </p:spTree>
    <p:extLst>
      <p:ext uri="{BB962C8B-B14F-4D97-AF65-F5344CB8AC3E}">
        <p14:creationId xmlns:p14="http://schemas.microsoft.com/office/powerpoint/2010/main" val="2449097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447" y="754967"/>
            <a:ext cx="11429999" cy="7222105"/>
          </a:xfrm>
          <a:prstGeom prst="rect">
            <a:avLst/>
          </a:prstGeom>
        </p:spPr>
        <p:txBody>
          <a:bodyPr wrap="square">
            <a:spAutoFit/>
          </a:bodyPr>
          <a:lstStyle/>
          <a:p>
            <a:pPr algn="ctr">
              <a:lnSpc>
                <a:spcPct val="107000"/>
              </a:lnSpc>
              <a:spcAft>
                <a:spcPts val="80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It’s a live-fire training facility but so much more!</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Apparatus placement and pump operations</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Ground ladder deployment</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Vertical and horizontal ventilation</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Overhaul operations</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Search </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Fire ground accountability &amp; communications </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Self-rescue 		</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Firefighter rescue</a:t>
            </a:r>
          </a:p>
          <a:p>
            <a:pPr marL="342900" indent="-342900">
              <a:lnSpc>
                <a:spcPct val="107000"/>
              </a:lnSpc>
              <a:spcAft>
                <a:spcPts val="800"/>
              </a:spcAft>
              <a:buFont typeface="Arial" panose="020B0604020202020204" pitchFamily="34" charset="0"/>
              <a:buChar char="•"/>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Technical rescue </a:t>
            </a:r>
          </a:p>
          <a:p>
            <a:pPr>
              <a:lnSpc>
                <a:spcPct val="107000"/>
              </a:lnSpc>
              <a:spcAft>
                <a:spcPts val="8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 can provide safe but realistic training for our firefighters obtaining certification as well as improving the quality of training needed to meet our recertification requirements.</a:t>
            </a:r>
          </a:p>
          <a:p>
            <a:pPr>
              <a:lnSpc>
                <a:spcPct val="107000"/>
              </a:lnSpc>
              <a:spcAft>
                <a:spcPts val="800"/>
              </a:spcAft>
            </a:pP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3328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374074"/>
            <a:ext cx="10515600" cy="897773"/>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Volunteer Firefighter Certification</a:t>
            </a:r>
            <a:endParaRPr lang="en-US" b="1"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831850" y="1421477"/>
            <a:ext cx="10515600" cy="4668174"/>
          </a:xfrm>
        </p:spPr>
        <p:txBody>
          <a:bodyPr>
            <a:normAutofit lnSpcReduction="10000"/>
          </a:bodyPr>
          <a:lstStyle/>
          <a:p>
            <a:r>
              <a:rPr lang="en-US" b="1" dirty="0" smtClean="0">
                <a:solidFill>
                  <a:schemeClr val="tx1"/>
                </a:solidFill>
                <a:latin typeface="Times New Roman" panose="02020603050405020304" pitchFamily="18" charset="0"/>
                <a:cs typeface="Times New Roman" panose="02020603050405020304" pitchFamily="18" charset="0"/>
              </a:rPr>
              <a:t>A Volunteer Firefighter certification (36-hour course) is the minimum level of certification </a:t>
            </a:r>
            <a:r>
              <a:rPr lang="en-US" b="1" u="sng" dirty="0" smtClean="0">
                <a:solidFill>
                  <a:srgbClr val="FF0000"/>
                </a:solidFill>
                <a:latin typeface="Times New Roman" panose="02020603050405020304" pitchFamily="18" charset="0"/>
                <a:cs typeface="Times New Roman" panose="02020603050405020304" pitchFamily="18" charset="0"/>
              </a:rPr>
              <a:t>required</a:t>
            </a:r>
            <a:r>
              <a:rPr lang="en-US" b="1" dirty="0" smtClean="0">
                <a:solidFill>
                  <a:schemeClr val="tx1"/>
                </a:solidFill>
                <a:latin typeface="Times New Roman" panose="02020603050405020304" pitchFamily="18" charset="0"/>
                <a:cs typeface="Times New Roman" panose="02020603050405020304" pitchFamily="18" charset="0"/>
              </a:rPr>
              <a:t> to provide firefighting services in the State of Ohio.</a:t>
            </a:r>
          </a:p>
          <a:p>
            <a:endParaRPr lang="en-US" b="1" dirty="0" smtClean="0">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Is an introductory , awareness-level course with </a:t>
            </a:r>
            <a:r>
              <a:rPr lang="en-US" b="1" dirty="0" smtClean="0">
                <a:solidFill>
                  <a:srgbClr val="FF0000"/>
                </a:solidFill>
                <a:latin typeface="Times New Roman" panose="02020603050405020304" pitchFamily="18" charset="0"/>
                <a:cs typeface="Times New Roman" panose="02020603050405020304" pitchFamily="18" charset="0"/>
              </a:rPr>
              <a:t>no live fire training</a:t>
            </a:r>
            <a:r>
              <a:rPr lang="en-US" b="1" dirty="0" smtClean="0">
                <a:solidFill>
                  <a:schemeClr val="tx1"/>
                </a:solidFill>
                <a:latin typeface="Times New Roman" panose="02020603050405020304" pitchFamily="18" charset="0"/>
                <a:cs typeface="Times New Roman" panose="02020603050405020304" pitchFamily="18" charset="0"/>
              </a:rPr>
              <a:t> received.</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The </a:t>
            </a:r>
            <a:r>
              <a:rPr lang="en-US" b="1" dirty="0" smtClean="0">
                <a:solidFill>
                  <a:srgbClr val="FF0000"/>
                </a:solidFill>
                <a:latin typeface="Times New Roman" panose="02020603050405020304" pitchFamily="18" charset="0"/>
                <a:cs typeface="Times New Roman" panose="02020603050405020304" pitchFamily="18" charset="0"/>
              </a:rPr>
              <a:t>local fire chief and</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authority having jurisdiction </a:t>
            </a:r>
            <a:r>
              <a:rPr lang="en-US" b="1" dirty="0" smtClean="0">
                <a:solidFill>
                  <a:schemeClr val="tx1"/>
                </a:solidFill>
                <a:latin typeface="Times New Roman" panose="02020603050405020304" pitchFamily="18" charset="0"/>
                <a:cs typeface="Times New Roman" panose="02020603050405020304" pitchFamily="18" charset="0"/>
              </a:rPr>
              <a:t>is </a:t>
            </a:r>
            <a:r>
              <a:rPr lang="en-US" b="1" dirty="0" smtClean="0">
                <a:solidFill>
                  <a:srgbClr val="FF0000"/>
                </a:solidFill>
                <a:latin typeface="Times New Roman" panose="02020603050405020304" pitchFamily="18" charset="0"/>
                <a:cs typeface="Times New Roman" panose="02020603050405020304" pitchFamily="18" charset="0"/>
              </a:rPr>
              <a:t>responsible</a:t>
            </a:r>
            <a:r>
              <a:rPr lang="en-US" b="1" dirty="0" smtClean="0">
                <a:solidFill>
                  <a:schemeClr val="tx1"/>
                </a:solidFill>
                <a:latin typeface="Times New Roman" panose="02020603050405020304" pitchFamily="18" charset="0"/>
                <a:cs typeface="Times New Roman" panose="02020603050405020304" pitchFamily="18" charset="0"/>
              </a:rPr>
              <a:t> and </a:t>
            </a:r>
            <a:r>
              <a:rPr lang="en-US" b="1" dirty="0" smtClean="0">
                <a:solidFill>
                  <a:srgbClr val="FF0000"/>
                </a:solidFill>
                <a:latin typeface="Times New Roman" panose="02020603050405020304" pitchFamily="18" charset="0"/>
                <a:cs typeface="Times New Roman" panose="02020603050405020304" pitchFamily="18" charset="0"/>
              </a:rPr>
              <a:t>liable</a:t>
            </a:r>
            <a:r>
              <a:rPr lang="en-US" b="1" dirty="0" smtClean="0">
                <a:solidFill>
                  <a:schemeClr val="tx1"/>
                </a:solidFill>
                <a:latin typeface="Times New Roman" panose="02020603050405020304" pitchFamily="18" charset="0"/>
                <a:cs typeface="Times New Roman" panose="02020603050405020304" pitchFamily="18" charset="0"/>
              </a:rPr>
              <a:t> for providing the additional training necessary to participate in fire department activities that exceed the training provided in the 36-hour volunteer course – including </a:t>
            </a:r>
            <a:r>
              <a:rPr lang="en-US" b="1" u="sng" dirty="0" smtClean="0">
                <a:solidFill>
                  <a:schemeClr val="tx1"/>
                </a:solidFill>
                <a:latin typeface="Times New Roman" panose="02020603050405020304" pitchFamily="18" charset="0"/>
                <a:cs typeface="Times New Roman" panose="02020603050405020304" pitchFamily="18" charset="0"/>
              </a:rPr>
              <a:t>operating fire department apparatus </a:t>
            </a:r>
            <a:r>
              <a:rPr lang="en-US" b="1" dirty="0" smtClean="0">
                <a:solidFill>
                  <a:schemeClr val="tx1"/>
                </a:solidFill>
                <a:latin typeface="Times New Roman" panose="02020603050405020304" pitchFamily="18" charset="0"/>
                <a:cs typeface="Times New Roman" panose="02020603050405020304" pitchFamily="18" charset="0"/>
              </a:rPr>
              <a:t>and </a:t>
            </a:r>
            <a:r>
              <a:rPr lang="en-US" b="1" u="sng" dirty="0" smtClean="0">
                <a:solidFill>
                  <a:schemeClr val="tx1"/>
                </a:solidFill>
                <a:latin typeface="Times New Roman" panose="02020603050405020304" pitchFamily="18" charset="0"/>
                <a:cs typeface="Times New Roman" panose="02020603050405020304" pitchFamily="18" charset="0"/>
              </a:rPr>
              <a:t>interior firefighting operations</a:t>
            </a:r>
            <a:r>
              <a:rPr lang="en-US" b="1" dirty="0" smtClean="0">
                <a:solidFill>
                  <a:schemeClr val="tx1"/>
                </a:solidFill>
                <a:latin typeface="Times New Roman" panose="02020603050405020304" pitchFamily="18" charset="0"/>
                <a:cs typeface="Times New Roman" panose="02020603050405020304" pitchFamily="18" charset="0"/>
              </a:rPr>
              <a:t>.  </a:t>
            </a:r>
          </a:p>
          <a:p>
            <a:endParaRPr lang="en-US" b="1" dirty="0" smtClean="0">
              <a:solidFill>
                <a:schemeClr val="tx1"/>
              </a:solidFill>
              <a:latin typeface="Times New Roman" panose="02020603050405020304" pitchFamily="18" charset="0"/>
              <a:cs typeface="Times New Roman" panose="02020603050405020304" pitchFamily="18" charset="0"/>
            </a:endParaRPr>
          </a:p>
          <a:p>
            <a:r>
              <a:rPr lang="en-US" b="1" dirty="0" smtClean="0">
                <a:solidFill>
                  <a:schemeClr val="tx1"/>
                </a:solidFill>
                <a:latin typeface="Times New Roman" panose="02020603050405020304" pitchFamily="18" charset="0"/>
                <a:cs typeface="Times New Roman" panose="02020603050405020304" pitchFamily="18" charset="0"/>
              </a:rPr>
              <a:t>The </a:t>
            </a:r>
            <a:r>
              <a:rPr lang="en-US" b="1" dirty="0">
                <a:solidFill>
                  <a:schemeClr val="tx1"/>
                </a:solidFill>
                <a:latin typeface="Times New Roman" panose="02020603050405020304" pitchFamily="18" charset="0"/>
                <a:cs typeface="Times New Roman" panose="02020603050405020304" pitchFamily="18" charset="0"/>
              </a:rPr>
              <a:t>certification must be renewed every three years, with fifty-four (54) hours of continuing education required during each three year cycle.</a:t>
            </a:r>
          </a:p>
        </p:txBody>
      </p:sp>
    </p:spTree>
    <p:extLst>
      <p:ext uri="{BB962C8B-B14F-4D97-AF65-F5344CB8AC3E}">
        <p14:creationId xmlns:p14="http://schemas.microsoft.com/office/powerpoint/2010/main" val="1869465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2723</TotalTime>
  <Words>1090</Words>
  <Application>Microsoft Office PowerPoint</Application>
  <PresentationFormat>Widescreen</PresentationFormat>
  <Paragraphs>130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Symbol</vt:lpstr>
      <vt:lpstr>Times New Roman</vt:lpstr>
      <vt:lpstr>Office Theme</vt:lpstr>
      <vt:lpstr>Darke County Association of Fire Chiefs</vt:lpstr>
      <vt:lpstr>Darke County Association of Fire Chiefs (DCAFC)</vt:lpstr>
      <vt:lpstr>                 22 Member Departments                         (More than 465 Firefighting Personnel) Serving all of Darke County and portions of Mercer, Miami, Preble, and Shelby Counties                                                 (Population of about 94,887)  Ansonia   Laura   Rossburg  Arcanum   Liberty TWP  Russia Bradford   New Madison  Union City (OH) Burkettsville  New Paris          *Union City (IN)  Gettysburg   North Star   Verona Greenville   Osgood   Versailles Greenville TWP  Pitsburg   West Manchester Hollansburg      *Joined DCAFC in August 2023 </vt:lpstr>
      <vt:lpstr>In 2021, the Association became a non-profit 501(c)(3) Public Charity for purposes of providing training and education to the county’s fire service.  This includes the operation and maintenance of a county training facility.  In March 2023, we launched our CHIEFS’ campaign to raise funds to build a training facility for ALL of our departments.  </vt:lpstr>
      <vt:lpstr>PowerPoint Presentation</vt:lpstr>
      <vt:lpstr>PowerPoint Presentation</vt:lpstr>
      <vt:lpstr>We don’t acquire &amp; burn structures like we used to!</vt:lpstr>
      <vt:lpstr>PowerPoint Presentation</vt:lpstr>
      <vt:lpstr>Volunteer Firefighter Certification</vt:lpstr>
      <vt:lpstr>Firefighter I Certification</vt:lpstr>
      <vt:lpstr>Firefighter II Certification</vt:lpstr>
      <vt:lpstr>PowerPoint Presentation</vt:lpstr>
      <vt:lpstr>PowerPoint Presentation</vt:lpstr>
      <vt:lpstr>PowerPoint Presentation</vt:lpstr>
      <vt:lpstr>Level 1 Floorplan</vt:lpstr>
      <vt:lpstr>Level 2 Floorplan</vt:lpstr>
      <vt:lpstr>Greenville provides a central location</vt:lpstr>
      <vt:lpstr>DCAFC has a revenue stream to maintain and operate such a facility.  We don’t have the capital to build it!</vt:lpstr>
      <vt:lpstr> We are asking our communities to invest!  Our fire departments, residents, businesses, local governments, and if necessary, the State of Ohio. </vt:lpstr>
      <vt:lpstr>PowerPoint Presentation</vt:lpstr>
      <vt:lpstr>In a simple world, a $10.00 donation for every resident would generate $948,870.00.  </vt:lpstr>
      <vt:lpstr>PowerPoint Presentation</vt:lpstr>
      <vt:lpstr>PLEASE DONATE NOW!</vt:lpstr>
      <vt:lpstr>All supporters of the Darke County CHIEFS’ Campaign who donate $500.00 or more will be recognized on a sponsorship sign/billboard/monument (design TBD) on site once the project is completed.   </vt:lpstr>
      <vt:lpstr>If you would like to contribute to the success of this CHIEFS’ Campaign for the Darke County Regional Fire Training Facility, please make a check payable to DCAFC with CHIEFS’ Campaign on the memo line, and mail it to the Darke County Association of Fire Chiefs, 3157 Byrket Rd., Greenville, Ohio 45331</vt:lpstr>
      <vt:lpstr>Donations can also be made:  At any Greenville National Bank location  From our website:    https://www.darkecountyfirechiefs.org    https://www.paypal.com/US/fundraiser/charity/4323636   https://www.gofundme.com/f/chiefs-campaignregional-fire-training-facility </vt:lpstr>
      <vt:lpstr>You can follow us!</vt:lpstr>
      <vt:lpstr>Thank you for your thoughtful consideration of this opportunity.  If you would like more information, please contact one of the following: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 Thompson</dc:creator>
  <cp:lastModifiedBy>Russ Thompson</cp:lastModifiedBy>
  <cp:revision>141</cp:revision>
  <cp:lastPrinted>2023-03-16T19:52:57Z</cp:lastPrinted>
  <dcterms:created xsi:type="dcterms:W3CDTF">2022-10-04T12:45:07Z</dcterms:created>
  <dcterms:modified xsi:type="dcterms:W3CDTF">2023-08-29T18:59:13Z</dcterms:modified>
</cp:coreProperties>
</file>